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heme/themeOverride15.xml" ContentType="application/vnd.openxmlformats-officedocument.themeOverr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heme/themeOverride13.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theme/themeOverride9.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Override10.xml" ContentType="application/vnd.openxmlformats-officedocument.themeOverr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12" r:id="rId3"/>
    <p:sldId id="314" r:id="rId4"/>
    <p:sldId id="315" r:id="rId5"/>
    <p:sldId id="323" r:id="rId6"/>
    <p:sldId id="257" r:id="rId7"/>
    <p:sldId id="306" r:id="rId8"/>
    <p:sldId id="298" r:id="rId9"/>
    <p:sldId id="294" r:id="rId10"/>
    <p:sldId id="296" r:id="rId11"/>
    <p:sldId id="307" r:id="rId12"/>
    <p:sldId id="292" r:id="rId13"/>
    <p:sldId id="293" r:id="rId14"/>
    <p:sldId id="310" r:id="rId15"/>
    <p:sldId id="308" r:id="rId16"/>
    <p:sldId id="309" r:id="rId17"/>
    <p:sldId id="284" r:id="rId18"/>
    <p:sldId id="285" r:id="rId19"/>
    <p:sldId id="318" r:id="rId20"/>
    <p:sldId id="287" r:id="rId21"/>
    <p:sldId id="290" r:id="rId22"/>
    <p:sldId id="297" r:id="rId23"/>
    <p:sldId id="303" r:id="rId24"/>
    <p:sldId id="304" r:id="rId25"/>
    <p:sldId id="319" r:id="rId26"/>
    <p:sldId id="322" r:id="rId27"/>
    <p:sldId id="301" r:id="rId28"/>
    <p:sldId id="324" r:id="rId29"/>
    <p:sldId id="302" r:id="rId30"/>
    <p:sldId id="299" r:id="rId31"/>
    <p:sldId id="325" r:id="rId32"/>
    <p:sldId id="317" r:id="rId33"/>
    <p:sldId id="316" r:id="rId34"/>
    <p:sldId id="321" r:id="rId35"/>
    <p:sldId id="320" r:id="rId3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66FF"/>
    <a:srgbClr val="FF3300"/>
    <a:srgbClr val="FFFF00"/>
    <a:srgbClr val="66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2" autoAdjust="0"/>
    <p:restoredTop sz="84694" autoAdjust="0"/>
  </p:normalViewPr>
  <p:slideViewPr>
    <p:cSldViewPr>
      <p:cViewPr varScale="1">
        <p:scale>
          <a:sx n="37" d="100"/>
          <a:sy n="37" d="100"/>
        </p:scale>
        <p:origin x="-84" y="-6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79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880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880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80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80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880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405AD68-DD59-4249-AB89-7C71DF30F715}" type="slidenum">
              <a:rPr lang="fr-FR"/>
              <a:pPr/>
              <a:t>‹N°›</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mn-ea"/>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mn-ea"/>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mn-ea"/>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mn-ea"/>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5B5DF-5E28-47B2-A832-858E47254C09}" type="slidenum">
              <a:rPr lang="fr-FR"/>
              <a:pPr/>
              <a:t>1</a:t>
            </a:fld>
            <a:endParaRPr lang="fr-F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pPr algn="just"/>
            <a:r>
              <a:rPr lang="fr-FR" dirty="0" smtClean="0">
                <a:latin typeface="Comic Sans MS" pitchFamily="66" charset="0"/>
                <a:cs typeface="Times New Roman" pitchFamily="18" charset="0"/>
              </a:rPr>
              <a:t>Les </a:t>
            </a:r>
            <a:r>
              <a:rPr lang="fr-FR" dirty="0" err="1" smtClean="0">
                <a:latin typeface="Comic Sans MS" pitchFamily="66" charset="0"/>
                <a:cs typeface="Times New Roman" pitchFamily="18" charset="0"/>
              </a:rPr>
              <a:t>urochordés</a:t>
            </a:r>
            <a:r>
              <a:rPr lang="fr-FR" dirty="0" smtClean="0">
                <a:latin typeface="Comic Sans MS" pitchFamily="66" charset="0"/>
                <a:cs typeface="Times New Roman" pitchFamily="18" charset="0"/>
              </a:rPr>
              <a:t> ou tuniciers (tunique en cellulose) sont des animaux exclusivement marins </a:t>
            </a:r>
          </a:p>
          <a:p>
            <a:pPr algn="just"/>
            <a:r>
              <a:rPr lang="fr-FR" dirty="0" smtClean="0">
                <a:latin typeface="Comic Sans MS" pitchFamily="66" charset="0"/>
                <a:cs typeface="Times New Roman" pitchFamily="18" charset="0"/>
              </a:rPr>
              <a:t>Ces animaux possèdent un embryon de colonne vertébrale  à l’état larvaire se rapprochant des vertébrés.</a:t>
            </a:r>
            <a:endParaRPr lang="fr-FR" dirty="0">
              <a:cs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0A54F1-E1B7-4C1A-9EB5-B57E5F65E891}" type="slidenum">
              <a:rPr lang="fr-FR"/>
              <a:pPr/>
              <a:t>10</a:t>
            </a:fld>
            <a:endParaRPr lang="fr-F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dirty="0" smtClean="0"/>
              <a:t>La colonne vertébrale et la moelle épinière qui vont disparaître lorsque le têtard va se fixer. Il en est de même pour l’œil. La ventouse va permettre sa fixation </a:t>
            </a:r>
          </a:p>
          <a:p>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81575A-61CE-4534-B593-53C9C8AD8193}" type="slidenum">
              <a:rPr lang="fr-FR"/>
              <a:pPr/>
              <a:t>11</a:t>
            </a:fld>
            <a:endParaRPr lang="fr-F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pPr algn="l"/>
            <a:r>
              <a:rPr lang="fr-FR" dirty="0" smtClean="0">
                <a:latin typeface="Comic Sans MS" pitchFamily="66" charset="0"/>
                <a:cs typeface="Times New Roman" pitchFamily="18" charset="0"/>
              </a:rPr>
              <a:t>Tunique lisse ou rugueuse et surtout leur organisation.</a:t>
            </a:r>
            <a:endParaRPr lang="fr-FR" dirty="0" smtClean="0">
              <a:cs typeface="Times New Roman" pitchFamily="18" charset="0"/>
            </a:endParaRPr>
          </a:p>
          <a:p>
            <a:pPr algn="l"/>
            <a:r>
              <a:rPr lang="fr-FR" b="1" dirty="0" smtClean="0">
                <a:latin typeface="Comic Sans MS" pitchFamily="66" charset="0"/>
                <a:cs typeface="Times New Roman" pitchFamily="18" charset="0"/>
              </a:rPr>
              <a:t>ASCIDIACES :</a:t>
            </a:r>
            <a:endParaRPr lang="fr-FR" dirty="0" smtClean="0">
              <a:cs typeface="Times New Roman" pitchFamily="18" charset="0"/>
            </a:endParaRPr>
          </a:p>
          <a:p>
            <a:pPr algn="l"/>
            <a:r>
              <a:rPr lang="fr-FR" dirty="0" smtClean="0">
                <a:latin typeface="Comic Sans MS" pitchFamily="66" charset="0"/>
                <a:cs typeface="Times New Roman" pitchFamily="18" charset="0"/>
              </a:rPr>
              <a:t>Classées selon les critères d’apparence physique pour un facilité d’observation.</a:t>
            </a:r>
            <a:endParaRPr lang="fr-FR" dirty="0" smtClean="0">
              <a:cs typeface="Times New Roman" pitchFamily="18" charset="0"/>
            </a:endParaRPr>
          </a:p>
          <a:p>
            <a:pPr algn="l"/>
            <a:r>
              <a:rPr lang="fr-FR" dirty="0" smtClean="0">
                <a:latin typeface="Comic Sans MS" pitchFamily="66" charset="0"/>
                <a:cs typeface="Times New Roman" pitchFamily="18" charset="0"/>
              </a:rPr>
              <a:t>ASCIDIES simples</a:t>
            </a:r>
            <a:endParaRPr lang="fr-FR" dirty="0" smtClean="0">
              <a:cs typeface="Times New Roman" pitchFamily="18" charset="0"/>
            </a:endParaRPr>
          </a:p>
          <a:p>
            <a:pPr algn="l"/>
            <a:r>
              <a:rPr lang="fr-FR" dirty="0" smtClean="0">
                <a:latin typeface="Comic Sans MS" pitchFamily="66" charset="0"/>
                <a:cs typeface="Times New Roman" pitchFamily="18" charset="0"/>
                <a:sym typeface="Symbol" pitchFamily="18" charset="2"/>
              </a:rPr>
              <a:t></a:t>
            </a:r>
            <a:r>
              <a:rPr lang="fr-FR" dirty="0" smtClean="0">
                <a:latin typeface="Comic Sans MS" pitchFamily="66" charset="0"/>
                <a:cs typeface="Times New Roman" pitchFamily="18" charset="0"/>
              </a:rPr>
              <a:t> 20 cm, isolées ou en groupe, sont </a:t>
            </a:r>
            <a:r>
              <a:rPr lang="fr-FR" u="sng" dirty="0" smtClean="0">
                <a:latin typeface="Comic Sans MS" pitchFamily="66" charset="0"/>
                <a:cs typeface="Times New Roman" pitchFamily="18" charset="0"/>
              </a:rPr>
              <a:t>sans lien</a:t>
            </a:r>
            <a:r>
              <a:rPr lang="fr-FR" dirty="0" smtClean="0">
                <a:latin typeface="Comic Sans MS" pitchFamily="66" charset="0"/>
                <a:cs typeface="Times New Roman" pitchFamily="18" charset="0"/>
              </a:rPr>
              <a:t> même si elles sont fixées les une sur les autres, (ascidie bosselée, ascidie lisse, </a:t>
            </a:r>
            <a:r>
              <a:rPr lang="fr-FR" dirty="0" err="1" smtClean="0">
                <a:latin typeface="Comic Sans MS" pitchFamily="66" charset="0"/>
                <a:cs typeface="Times New Roman" pitchFamily="18" charset="0"/>
              </a:rPr>
              <a:t>Cione</a:t>
            </a:r>
            <a:r>
              <a:rPr lang="fr-FR" dirty="0" smtClean="0">
                <a:latin typeface="Comic Sans MS" pitchFamily="66" charset="0"/>
                <a:cs typeface="Times New Roman" pitchFamily="18" charset="0"/>
              </a:rPr>
              <a:t> violet ascidie à siphon écartés, ascidie sale). </a:t>
            </a:r>
            <a:endParaRPr lang="fr-FR" dirty="0" smtClean="0">
              <a:cs typeface="Times New Roman" pitchFamily="18" charset="0"/>
            </a:endParaRPr>
          </a:p>
          <a:p>
            <a:pPr algn="l"/>
            <a:r>
              <a:rPr lang="fr-FR" dirty="0" smtClean="0">
                <a:latin typeface="Comic Sans MS" pitchFamily="66" charset="0"/>
                <a:cs typeface="Times New Roman" pitchFamily="18" charset="0"/>
              </a:rPr>
              <a:t>ASCIDIES  sociales</a:t>
            </a:r>
            <a:endParaRPr lang="fr-FR" dirty="0" smtClean="0">
              <a:cs typeface="Times New Roman" pitchFamily="18" charset="0"/>
            </a:endParaRPr>
          </a:p>
          <a:p>
            <a:pPr algn="l"/>
            <a:r>
              <a:rPr lang="fr-FR" dirty="0" smtClean="0">
                <a:latin typeface="Comic Sans MS" pitchFamily="66" charset="0"/>
                <a:cs typeface="Times New Roman" pitchFamily="18" charset="0"/>
              </a:rPr>
              <a:t>Issue d’un individu mère , elles se développent le long d’un </a:t>
            </a:r>
            <a:r>
              <a:rPr lang="fr-FR" u="sng" dirty="0" smtClean="0">
                <a:latin typeface="Comic Sans MS" pitchFamily="66" charset="0"/>
                <a:cs typeface="Times New Roman" pitchFamily="18" charset="0"/>
              </a:rPr>
              <a:t>stolon commun</a:t>
            </a:r>
            <a:r>
              <a:rPr lang="fr-FR" dirty="0" smtClean="0">
                <a:latin typeface="Comic Sans MS" pitchFamily="66" charset="0"/>
                <a:cs typeface="Times New Roman" pitchFamily="18" charset="0"/>
              </a:rPr>
              <a:t> et constituent souvent des amas compacts, possèdent en </a:t>
            </a:r>
            <a:r>
              <a:rPr lang="fr-FR" u="sng" dirty="0" smtClean="0">
                <a:latin typeface="Comic Sans MS" pitchFamily="66" charset="0"/>
                <a:cs typeface="Times New Roman" pitchFamily="18" charset="0"/>
              </a:rPr>
              <a:t>commun</a:t>
            </a:r>
            <a:r>
              <a:rPr lang="fr-FR" dirty="0" smtClean="0">
                <a:latin typeface="Comic Sans MS" pitchFamily="66" charset="0"/>
                <a:cs typeface="Times New Roman" pitchFamily="18" charset="0"/>
              </a:rPr>
              <a:t> uniquement le </a:t>
            </a:r>
            <a:r>
              <a:rPr lang="fr-FR" u="sng" dirty="0" smtClean="0">
                <a:latin typeface="Comic Sans MS" pitchFamily="66" charset="0"/>
                <a:cs typeface="Times New Roman" pitchFamily="18" charset="0"/>
              </a:rPr>
              <a:t>système circulatoire</a:t>
            </a:r>
            <a:r>
              <a:rPr lang="fr-FR" dirty="0" smtClean="0">
                <a:latin typeface="Comic Sans MS" pitchFamily="66" charset="0"/>
                <a:cs typeface="Times New Roman" pitchFamily="18" charset="0"/>
              </a:rPr>
              <a:t> ( </a:t>
            </a:r>
            <a:r>
              <a:rPr lang="fr-FR" dirty="0" err="1" smtClean="0">
                <a:latin typeface="Comic Sans MS" pitchFamily="66" charset="0"/>
                <a:cs typeface="Times New Roman" pitchFamily="18" charset="0"/>
              </a:rPr>
              <a:t>clavelines</a:t>
            </a:r>
            <a:r>
              <a:rPr lang="fr-FR" dirty="0" smtClean="0">
                <a:latin typeface="Comic Sans MS" pitchFamily="66" charset="0"/>
                <a:cs typeface="Times New Roman" pitchFamily="18" charset="0"/>
              </a:rPr>
              <a:t> </a:t>
            </a:r>
            <a:r>
              <a:rPr lang="fr-FR" dirty="0" smtClean="0">
                <a:latin typeface="Comic Sans MS" pitchFamily="66" charset="0"/>
                <a:cs typeface="Times New Roman" pitchFamily="18" charset="0"/>
                <a:sym typeface="Symbol" pitchFamily="18" charset="2"/>
              </a:rPr>
              <a:t></a:t>
            </a:r>
            <a:r>
              <a:rPr lang="fr-FR" dirty="0" smtClean="0">
                <a:latin typeface="Comic Sans MS" pitchFamily="66" charset="0"/>
                <a:cs typeface="Times New Roman" pitchFamily="18" charset="0"/>
              </a:rPr>
              <a:t> clochettes de  2 cm formant des colonies </a:t>
            </a:r>
            <a:r>
              <a:rPr lang="fr-FR" dirty="0" smtClean="0">
                <a:latin typeface="Comic Sans MS" pitchFamily="66" charset="0"/>
                <a:cs typeface="Times New Roman" pitchFamily="18" charset="0"/>
                <a:sym typeface="Symbol" pitchFamily="18" charset="2"/>
              </a:rPr>
              <a:t> </a:t>
            </a:r>
            <a:r>
              <a:rPr lang="fr-FR" dirty="0" smtClean="0">
                <a:latin typeface="Comic Sans MS" pitchFamily="66" charset="0"/>
                <a:cs typeface="Times New Roman" pitchFamily="18" charset="0"/>
              </a:rPr>
              <a:t> 15 cm, ascidies néon, </a:t>
            </a:r>
            <a:r>
              <a:rPr lang="fr-FR" dirty="0" err="1" smtClean="0">
                <a:latin typeface="Comic Sans MS" pitchFamily="66" charset="0"/>
                <a:cs typeface="Times New Roman" pitchFamily="18" charset="0"/>
              </a:rPr>
              <a:t>diazonas</a:t>
            </a:r>
            <a:r>
              <a:rPr lang="fr-FR" dirty="0" smtClean="0">
                <a:latin typeface="Comic Sans MS" pitchFamily="66" charset="0"/>
                <a:cs typeface="Times New Roman" pitchFamily="18" charset="0"/>
              </a:rPr>
              <a:t>, mirabelles 1 à 2 cm par individu- , </a:t>
            </a:r>
            <a:r>
              <a:rPr lang="fr-FR" dirty="0" err="1" smtClean="0">
                <a:latin typeface="Comic Sans MS" pitchFamily="66" charset="0"/>
                <a:cs typeface="Times New Roman" pitchFamily="18" charset="0"/>
              </a:rPr>
              <a:t>Botrylles</a:t>
            </a:r>
            <a:r>
              <a:rPr lang="fr-FR" dirty="0" smtClean="0">
                <a:latin typeface="Comic Sans MS" pitchFamily="66" charset="0"/>
                <a:cs typeface="Times New Roman" pitchFamily="18" charset="0"/>
              </a:rPr>
              <a:t>*) </a:t>
            </a:r>
            <a:endParaRPr lang="fr-FR" dirty="0" smtClean="0">
              <a:cs typeface="Times New Roman" pitchFamily="18" charset="0"/>
            </a:endParaRPr>
          </a:p>
          <a:p>
            <a:pPr algn="l"/>
            <a:r>
              <a:rPr lang="fr-FR" dirty="0" smtClean="0">
                <a:latin typeface="Comic Sans MS" pitchFamily="66" charset="0"/>
                <a:cs typeface="Times New Roman" pitchFamily="18" charset="0"/>
              </a:rPr>
              <a:t>ASCIDIES composées ou </a:t>
            </a:r>
            <a:r>
              <a:rPr lang="fr-FR" dirty="0" err="1" smtClean="0">
                <a:latin typeface="Comic Sans MS" pitchFamily="66" charset="0"/>
                <a:cs typeface="Times New Roman" pitchFamily="18" charset="0"/>
              </a:rPr>
              <a:t>synascidies</a:t>
            </a:r>
            <a:r>
              <a:rPr lang="fr-FR" dirty="0" smtClean="0">
                <a:latin typeface="Comic Sans MS" pitchFamily="66" charset="0"/>
                <a:cs typeface="Times New Roman" pitchFamily="18" charset="0"/>
              </a:rPr>
              <a:t> </a:t>
            </a:r>
            <a:endParaRPr lang="fr-FR" dirty="0" smtClean="0">
              <a:cs typeface="Times New Roman" pitchFamily="18" charset="0"/>
            </a:endParaRPr>
          </a:p>
          <a:p>
            <a:pPr algn="l"/>
            <a:r>
              <a:rPr lang="fr-FR" dirty="0" smtClean="0">
                <a:latin typeface="Comic Sans MS" pitchFamily="66" charset="0"/>
                <a:cs typeface="Times New Roman" pitchFamily="18" charset="0"/>
              </a:rPr>
              <a:t>Appelées aussi ascidies coloniales, sont regroupées de façon </a:t>
            </a:r>
            <a:r>
              <a:rPr lang="fr-FR" u="sng" dirty="0" smtClean="0">
                <a:latin typeface="Comic Sans MS" pitchFamily="66" charset="0"/>
                <a:cs typeface="Times New Roman" pitchFamily="18" charset="0"/>
              </a:rPr>
              <a:t>indissociables</a:t>
            </a:r>
            <a:r>
              <a:rPr lang="fr-FR" dirty="0" smtClean="0">
                <a:latin typeface="Comic Sans MS" pitchFamily="66" charset="0"/>
                <a:cs typeface="Times New Roman" pitchFamily="18" charset="0"/>
              </a:rPr>
              <a:t> et ont en général une </a:t>
            </a:r>
            <a:r>
              <a:rPr lang="fr-FR" u="sng" dirty="0" smtClean="0">
                <a:latin typeface="Comic Sans MS" pitchFamily="66" charset="0"/>
                <a:cs typeface="Times New Roman" pitchFamily="18" charset="0"/>
              </a:rPr>
              <a:t>tuniqu</a:t>
            </a:r>
            <a:r>
              <a:rPr lang="fr-FR" dirty="0" smtClean="0">
                <a:latin typeface="Comic Sans MS" pitchFamily="66" charset="0"/>
                <a:cs typeface="Times New Roman" pitchFamily="18" charset="0"/>
              </a:rPr>
              <a:t>e et un </a:t>
            </a:r>
            <a:r>
              <a:rPr lang="fr-FR" u="sng" dirty="0" smtClean="0">
                <a:latin typeface="Comic Sans MS" pitchFamily="66" charset="0"/>
                <a:cs typeface="Times New Roman" pitchFamily="18" charset="0"/>
              </a:rPr>
              <a:t>siphon cloacal</a:t>
            </a:r>
            <a:r>
              <a:rPr lang="fr-FR" dirty="0" smtClean="0">
                <a:latin typeface="Comic Sans MS" pitchFamily="66" charset="0"/>
                <a:cs typeface="Times New Roman" pitchFamily="18" charset="0"/>
              </a:rPr>
              <a:t> </a:t>
            </a:r>
            <a:r>
              <a:rPr lang="fr-FR" u="sng" dirty="0" smtClean="0">
                <a:latin typeface="Comic Sans MS" pitchFamily="66" charset="0"/>
                <a:cs typeface="Times New Roman" pitchFamily="18" charset="0"/>
              </a:rPr>
              <a:t>communs</a:t>
            </a:r>
            <a:r>
              <a:rPr lang="fr-FR" dirty="0" smtClean="0">
                <a:latin typeface="Comic Sans MS" pitchFamily="66" charset="0"/>
                <a:cs typeface="Times New Roman" pitchFamily="18" charset="0"/>
              </a:rPr>
              <a:t> . Chaque individu mesure 1 à 2mm et ces animaux forment des plaques </a:t>
            </a:r>
            <a:r>
              <a:rPr lang="fr-FR" dirty="0" err="1" smtClean="0">
                <a:latin typeface="Comic Sans MS" pitchFamily="66" charset="0"/>
                <a:cs typeface="Times New Roman" pitchFamily="18" charset="0"/>
              </a:rPr>
              <a:t>encroûtantes</a:t>
            </a:r>
            <a:r>
              <a:rPr lang="fr-FR" dirty="0" smtClean="0">
                <a:latin typeface="Comic Sans MS" pitchFamily="66" charset="0"/>
                <a:cs typeface="Times New Roman" pitchFamily="18" charset="0"/>
              </a:rPr>
              <a:t> de quelques cm2 à quelques dm2. (fraise de mer plaques de 7 à 8 cm-, flocon pédiculés orange, rougeâtre- 5 cm de haut, </a:t>
            </a:r>
            <a:r>
              <a:rPr lang="fr-FR" dirty="0" smtClean="0">
                <a:latin typeface="Comic Sans MS" pitchFamily="66" charset="0"/>
                <a:cs typeface="Times New Roman" pitchFamily="18" charset="0"/>
                <a:sym typeface="Symbol" pitchFamily="18" charset="2"/>
              </a:rPr>
              <a:t></a:t>
            </a:r>
            <a:r>
              <a:rPr lang="fr-FR" dirty="0" smtClean="0">
                <a:latin typeface="Comic Sans MS" pitchFamily="66" charset="0"/>
                <a:cs typeface="Times New Roman" pitchFamily="18" charset="0"/>
              </a:rPr>
              <a:t>10 cm) </a:t>
            </a:r>
            <a:r>
              <a:rPr lang="fr-FR" dirty="0" err="1" smtClean="0">
                <a:latin typeface="Comic Sans MS" pitchFamily="66" charset="0"/>
                <a:cs typeface="Times New Roman" pitchFamily="18" charset="0"/>
              </a:rPr>
              <a:t>Botrylles</a:t>
            </a:r>
            <a:r>
              <a:rPr lang="fr-FR" dirty="0" smtClean="0">
                <a:latin typeface="Comic Sans MS" pitchFamily="66" charset="0"/>
                <a:cs typeface="Times New Roman" pitchFamily="18" charset="0"/>
              </a:rPr>
              <a:t>*</a:t>
            </a:r>
            <a:endParaRPr lang="fr-FR" dirty="0" smtClean="0">
              <a:cs typeface="Times New Roman" pitchFamily="18" charset="0"/>
            </a:endParaRPr>
          </a:p>
          <a:p>
            <a:pPr algn="l"/>
            <a:r>
              <a:rPr lang="fr-FR" dirty="0" smtClean="0">
                <a:latin typeface="Comic Sans MS" pitchFamily="66" charset="0"/>
                <a:cs typeface="Times New Roman" pitchFamily="18" charset="0"/>
              </a:rPr>
              <a:t>*sont indifféremment classées dans les ascidies sociales ou composées.</a:t>
            </a:r>
            <a:r>
              <a:rPr lang="fr-FR" dirty="0" smtClean="0"/>
              <a:t> </a:t>
            </a:r>
          </a:p>
          <a:p>
            <a:pPr algn="l"/>
            <a:r>
              <a:rPr lang="fr-FR" b="1" dirty="0" smtClean="0">
                <a:latin typeface="Comic Sans MS" pitchFamily="66" charset="0"/>
              </a:rPr>
              <a:t>THALIACES:</a:t>
            </a:r>
          </a:p>
          <a:p>
            <a:pPr algn="l"/>
            <a:r>
              <a:rPr lang="fr-FR" dirty="0" smtClean="0">
                <a:latin typeface="Comic Sans MS" pitchFamily="66" charset="0"/>
                <a:cs typeface="Times New Roman" pitchFamily="18" charset="0"/>
              </a:rPr>
              <a:t>Vivent au large en pleine eau.</a:t>
            </a:r>
            <a:endParaRPr lang="fr-FR" dirty="0" smtClean="0">
              <a:cs typeface="Times New Roman" pitchFamily="18" charset="0"/>
            </a:endParaRPr>
          </a:p>
          <a:p>
            <a:pPr algn="l"/>
            <a:r>
              <a:rPr lang="fr-FR" dirty="0" smtClean="0">
                <a:latin typeface="Comic Sans MS" pitchFamily="66" charset="0"/>
                <a:cs typeface="Times New Roman" pitchFamily="18" charset="0"/>
              </a:rPr>
              <a:t>Les </a:t>
            </a:r>
            <a:r>
              <a:rPr lang="fr-FR" dirty="0" err="1" smtClean="0">
                <a:latin typeface="Comic Sans MS" pitchFamily="66" charset="0"/>
                <a:cs typeface="Times New Roman" pitchFamily="18" charset="0"/>
              </a:rPr>
              <a:t>salpidés</a:t>
            </a:r>
            <a:r>
              <a:rPr lang="fr-FR" dirty="0" smtClean="0">
                <a:latin typeface="Comic Sans MS" pitchFamily="66" charset="0"/>
                <a:cs typeface="Times New Roman" pitchFamily="18" charset="0"/>
              </a:rPr>
              <a:t> sont des animaux isolés de 15 à 20 cm de forme rectangulaires ayant une tunique cellulosique transparente.</a:t>
            </a:r>
            <a:endParaRPr lang="fr-FR" dirty="0" smtClean="0">
              <a:cs typeface="Times New Roman" pitchFamily="18" charset="0"/>
            </a:endParaRPr>
          </a:p>
          <a:p>
            <a:pPr algn="l"/>
            <a:r>
              <a:rPr lang="fr-FR" dirty="0" smtClean="0">
                <a:latin typeface="Comic Sans MS" pitchFamily="66" charset="0"/>
                <a:cs typeface="Times New Roman" pitchFamily="18" charset="0"/>
              </a:rPr>
              <a:t>Se reproduisent par bourgeonnement et forment des chaînes spectaculaires de plusieurs dizaines d’individus.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3E0A7E-8952-4F38-B9A5-64F8BB836219}" type="slidenum">
              <a:rPr lang="fr-FR"/>
              <a:pPr/>
              <a:t>12</a:t>
            </a:fld>
            <a:endParaRPr lang="fr-F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dirty="0" smtClean="0"/>
              <a:t>Ascidie sociales un stolon commun ou coloniales une tunique et un siphon commun</a:t>
            </a:r>
          </a:p>
          <a:p>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45A5D-A282-4BF4-BBE8-9495DA737171}" type="slidenum">
              <a:rPr lang="fr-FR"/>
              <a:pPr/>
              <a:t>13</a:t>
            </a:fld>
            <a:endParaRPr lang="fr-F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fr-FR" dirty="0" smtClean="0"/>
              <a:t>Le stolon, les 2  siphons</a:t>
            </a:r>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0E824B-03BC-432C-A1AF-D6F836D3B89D}" type="slidenum">
              <a:rPr lang="fr-FR"/>
              <a:pPr/>
              <a:t>14</a:t>
            </a:fld>
            <a:endParaRPr lang="fr-F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48D80-6D70-43AB-AC45-545692A577F8}" type="slidenum">
              <a:rPr lang="fr-FR"/>
              <a:pPr/>
              <a:t>15</a:t>
            </a:fld>
            <a:endParaRPr lang="fr-F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algn="l"/>
            <a:r>
              <a:rPr lang="fr-FR" dirty="0" smtClean="0">
                <a:latin typeface="Comic Sans MS" pitchFamily="66" charset="0"/>
                <a:cs typeface="Times New Roman" pitchFamily="18" charset="0"/>
              </a:rPr>
              <a:t>Les ascidies sont généralement hermaphrodites et possèdent simultanément des ovaires et des testicules.</a:t>
            </a:r>
            <a:endParaRPr lang="fr-FR" dirty="0" smtClean="0">
              <a:cs typeface="Times New Roman" pitchFamily="18" charset="0"/>
            </a:endParaRPr>
          </a:p>
          <a:p>
            <a:pPr algn="l"/>
            <a:r>
              <a:rPr lang="fr-FR" b="1" dirty="0" smtClean="0">
                <a:latin typeface="Comic Sans MS" pitchFamily="66" charset="0"/>
                <a:cs typeface="Times New Roman" pitchFamily="18" charset="0"/>
              </a:rPr>
              <a:t>Reproduction sexuée</a:t>
            </a:r>
            <a:r>
              <a:rPr lang="fr-FR" dirty="0" smtClean="0">
                <a:latin typeface="Comic Sans MS" pitchFamily="66" charset="0"/>
                <a:cs typeface="Times New Roman" pitchFamily="18" charset="0"/>
              </a:rPr>
              <a:t> avec des gamètes : Le canal déférent et oviducte débouchent dans la cavité</a:t>
            </a:r>
            <a:r>
              <a:rPr lang="fr-FR" baseline="0" dirty="0" smtClean="0">
                <a:latin typeface="Comic Sans MS" pitchFamily="66" charset="0"/>
                <a:cs typeface="Times New Roman" pitchFamily="18" charset="0"/>
              </a:rPr>
              <a:t> </a:t>
            </a:r>
            <a:r>
              <a:rPr lang="fr-FR" dirty="0" err="1" smtClean="0">
                <a:latin typeface="Comic Sans MS" pitchFamily="66" charset="0"/>
                <a:cs typeface="Times New Roman" pitchFamily="18" charset="0"/>
              </a:rPr>
              <a:t>péribranchiale</a:t>
            </a:r>
            <a:r>
              <a:rPr lang="fr-FR" dirty="0" smtClean="0">
                <a:latin typeface="Comic Sans MS" pitchFamily="66" charset="0"/>
                <a:cs typeface="Times New Roman" pitchFamily="18" charset="0"/>
              </a:rPr>
              <a:t> près de l'anus (cas des ascidies simples).</a:t>
            </a:r>
            <a:endParaRPr lang="fr-FR" dirty="0" smtClean="0">
              <a:cs typeface="Times New Roman" pitchFamily="18" charset="0"/>
            </a:endParaRPr>
          </a:p>
          <a:p>
            <a:pPr algn="l"/>
            <a:r>
              <a:rPr lang="fr-FR" dirty="0" smtClean="0">
                <a:latin typeface="Comic Sans MS" pitchFamily="66" charset="0"/>
                <a:cs typeface="Times New Roman" pitchFamily="18" charset="0"/>
              </a:rPr>
              <a:t> Mais la fécondation peut aussi, pour certaines espèces, avoir lieu en eau libre. Les œufs et spermatozoïdes sont produits alternativement par le même individu. Cette fécondation est quasi simultanée pour les individus d'une zone donnée. La larve de courte durée de vie se fixe dans les  quelques heures suivant l’émission</a:t>
            </a:r>
            <a:endParaRPr lang="fr-FR" dirty="0" smtClean="0">
              <a:cs typeface="Times New Roman" pitchFamily="18" charset="0"/>
            </a:endParaRPr>
          </a:p>
          <a:p>
            <a:pPr algn="l"/>
            <a:r>
              <a:rPr lang="fr-FR" b="1" dirty="0" smtClean="0">
                <a:latin typeface="Comic Sans MS" pitchFamily="66" charset="0"/>
                <a:cs typeface="Times New Roman" pitchFamily="18" charset="0"/>
              </a:rPr>
              <a:t>Reproduction </a:t>
            </a:r>
            <a:r>
              <a:rPr lang="fr-FR" b="1" u="sng" dirty="0" smtClean="0">
                <a:latin typeface="Comic Sans MS" pitchFamily="66" charset="0"/>
                <a:cs typeface="Times New Roman" pitchFamily="18" charset="0"/>
              </a:rPr>
              <a:t>asexué</a:t>
            </a:r>
            <a:r>
              <a:rPr lang="fr-FR" b="1" dirty="0" smtClean="0">
                <a:latin typeface="Comic Sans MS" pitchFamily="66" charset="0"/>
                <a:cs typeface="Times New Roman" pitchFamily="18" charset="0"/>
              </a:rPr>
              <a:t>e</a:t>
            </a:r>
            <a:r>
              <a:rPr lang="fr-FR" dirty="0" smtClean="0">
                <a:latin typeface="Comic Sans MS" pitchFamily="66" charset="0"/>
                <a:cs typeface="Times New Roman" pitchFamily="18" charset="0"/>
              </a:rPr>
              <a:t> :  développement d'un stolon sur lequel vont bourgeonner les ascidies filles</a:t>
            </a:r>
            <a:r>
              <a:rPr lang="fr-FR" dirty="0" smtClean="0"/>
              <a:t> </a:t>
            </a:r>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50308-7CC4-4450-8B92-7DDADDB03A18}" type="slidenum">
              <a:rPr lang="fr-FR"/>
              <a:pPr/>
              <a:t>16</a:t>
            </a:fld>
            <a:endParaRPr lang="fr-F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AF4594-B15A-4507-B9CE-83AEEB6246BE}" type="slidenum">
              <a:rPr lang="fr-FR"/>
              <a:pPr/>
              <a:t>17</a:t>
            </a:fld>
            <a:endParaRPr lang="fr-F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fr-FR" dirty="0"/>
              <a:t>Ascidie bosselée ou blanche (</a:t>
            </a:r>
            <a:r>
              <a:rPr lang="fr-FR" dirty="0" err="1"/>
              <a:t>Phallusia</a:t>
            </a:r>
            <a:r>
              <a:rPr lang="fr-FR" dirty="0"/>
              <a:t> </a:t>
            </a:r>
            <a:r>
              <a:rPr lang="fr-FR" dirty="0" err="1"/>
              <a:t>mamillata</a:t>
            </a:r>
            <a:r>
              <a:rPr lang="fr-FR" dirty="0" smtClean="0"/>
              <a:t>)</a:t>
            </a:r>
          </a:p>
          <a:p>
            <a:r>
              <a:rPr lang="fr-FR" dirty="0" smtClean="0">
                <a:solidFill>
                  <a:srgbClr val="000000"/>
                </a:solidFill>
                <a:latin typeface="Verdana" pitchFamily="34" charset="0"/>
              </a:rPr>
              <a:t>Animal solitaire de couleur blanche, translucide avec des reflets bleuâtres, 20 </a:t>
            </a:r>
            <a:r>
              <a:rPr lang="fr-FR" dirty="0" smtClean="0"/>
              <a:t>cm de hauteur</a:t>
            </a:r>
          </a:p>
          <a:p>
            <a:r>
              <a:rPr lang="fr-FR" dirty="0" smtClean="0">
                <a:solidFill>
                  <a:srgbClr val="000000"/>
                </a:solidFill>
                <a:latin typeface="Verdana" pitchFamily="34" charset="0"/>
              </a:rPr>
              <a:t>Port dressé, ventru</a:t>
            </a:r>
            <a:br>
              <a:rPr lang="fr-FR" dirty="0" smtClean="0">
                <a:solidFill>
                  <a:srgbClr val="000000"/>
                </a:solidFill>
                <a:latin typeface="Verdana" pitchFamily="34" charset="0"/>
              </a:rPr>
            </a:br>
            <a:r>
              <a:rPr lang="fr-FR" dirty="0" smtClean="0">
                <a:solidFill>
                  <a:srgbClr val="000000"/>
                </a:solidFill>
                <a:latin typeface="Verdana" pitchFamily="34" charset="0"/>
              </a:rPr>
              <a:t>Épaisse tunique cartilagineuse, avec de nombreuses bosses saillantes et arrondies disposées irrégulièrement.</a:t>
            </a:r>
            <a:br>
              <a:rPr lang="fr-FR" dirty="0" smtClean="0">
                <a:solidFill>
                  <a:srgbClr val="000000"/>
                </a:solidFill>
                <a:latin typeface="Verdana" pitchFamily="34" charset="0"/>
              </a:rPr>
            </a:br>
            <a:r>
              <a:rPr lang="fr-FR" dirty="0" smtClean="0">
                <a:solidFill>
                  <a:srgbClr val="000000"/>
                </a:solidFill>
                <a:latin typeface="Verdana" pitchFamily="34" charset="0"/>
              </a:rPr>
              <a:t>Siphons inhalant et exhalant nettement séparés</a:t>
            </a:r>
            <a:br>
              <a:rPr lang="fr-FR" dirty="0" smtClean="0">
                <a:solidFill>
                  <a:srgbClr val="000000"/>
                </a:solidFill>
                <a:latin typeface="Verdana" pitchFamily="34" charset="0"/>
              </a:rPr>
            </a:br>
            <a:r>
              <a:rPr lang="fr-FR" dirty="0" smtClean="0">
                <a:solidFill>
                  <a:srgbClr val="000000"/>
                </a:solidFill>
                <a:latin typeface="Verdana" pitchFamily="34" charset="0"/>
              </a:rPr>
              <a:t> Son port est droit, fixé au substrat par la base</a:t>
            </a:r>
            <a:endParaRPr lang="fr-FR" dirty="0" smtClean="0"/>
          </a:p>
          <a:p>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0B02D-6924-4FD2-8D6B-B542A6ADC571}" type="slidenum">
              <a:rPr lang="fr-FR"/>
              <a:pPr/>
              <a:t>18</a:t>
            </a:fld>
            <a:endParaRPr lang="fr-F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dirty="0" smtClean="0"/>
              <a:t>Couchée avec des </a:t>
            </a:r>
            <a:r>
              <a:rPr lang="fr-FR" dirty="0" err="1" smtClean="0"/>
              <a:t>épibionte</a:t>
            </a:r>
            <a:r>
              <a:rPr lang="fr-FR" dirty="0" smtClean="0"/>
              <a:t> </a:t>
            </a:r>
            <a:r>
              <a:rPr lang="fr-FR" dirty="0" err="1" smtClean="0"/>
              <a:t>epi</a:t>
            </a:r>
            <a:r>
              <a:rPr lang="fr-FR" dirty="0" smtClean="0"/>
              <a:t>=dessus bio =vie ou épiphyte </a:t>
            </a:r>
            <a:r>
              <a:rPr lang="fr-FR" dirty="0" err="1" smtClean="0"/>
              <a:t>phyt</a:t>
            </a:r>
            <a:r>
              <a:rPr lang="fr-FR" dirty="0" smtClean="0"/>
              <a:t> (o) = plante . Cet animal atteint  15 cm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08E845-087D-4154-89D3-9AA314766D0D}" type="slidenum">
              <a:rPr lang="fr-FR"/>
              <a:pPr/>
              <a:t>19</a:t>
            </a:fld>
            <a:endParaRPr lang="fr-F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fr-FR"/>
              <a:t>Molgule (Molgula sp.)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0CFF5D-3085-4BC9-B746-206CE36AECC1}" type="slidenum">
              <a:rPr lang="fr-FR"/>
              <a:pPr/>
              <a:t>2</a:t>
            </a:fld>
            <a:endParaRPr lang="fr-F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fr-FR" sz="1200" dirty="0" err="1" smtClean="0">
                <a:solidFill>
                  <a:srgbClr val="FFFF00"/>
                </a:solidFill>
                <a:latin typeface="Tempus Sans ITC" pitchFamily="82" charset="0"/>
              </a:rPr>
              <a:t>asc</a:t>
            </a:r>
            <a:r>
              <a:rPr lang="fr-FR" sz="1200" dirty="0" smtClean="0">
                <a:solidFill>
                  <a:srgbClr val="FFFF00"/>
                </a:solidFill>
                <a:latin typeface="Tempus Sans ITC" pitchFamily="82" charset="0"/>
              </a:rPr>
              <a:t>(o) = outre, : </a:t>
            </a:r>
            <a:r>
              <a:rPr lang="fr-FR" sz="1200" dirty="0" err="1" smtClean="0">
                <a:solidFill>
                  <a:srgbClr val="FFFF00"/>
                </a:solidFill>
                <a:latin typeface="Tempus Sans ITC" pitchFamily="82" charset="0"/>
              </a:rPr>
              <a:t>tunica</a:t>
            </a:r>
            <a:r>
              <a:rPr lang="fr-FR" sz="1200" dirty="0" smtClean="0">
                <a:solidFill>
                  <a:srgbClr val="FFFF00"/>
                </a:solidFill>
                <a:latin typeface="Tempus Sans ITC" pitchFamily="82" charset="0"/>
              </a:rPr>
              <a:t> = tunique, peau</a:t>
            </a:r>
          </a:p>
          <a:p>
            <a:r>
              <a:rPr lang="fr-FR" sz="1200" dirty="0" smtClean="0">
                <a:solidFill>
                  <a:srgbClr val="FFFF00"/>
                </a:solidFill>
                <a:latin typeface="Tempus Sans ITC" pitchFamily="82" charset="0"/>
              </a:rPr>
              <a:t>Ce seront donc des animaux qui ont dans leur vie une colonne vertébrale, ils sont en forme de sac, et protégés par une tunique Céphalocordés infime représentation </a:t>
            </a:r>
            <a:endParaRPr lang="fr-FR" dirty="0">
              <a:cs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B675BA-5ACF-497B-8508-011E92CB118F}" type="slidenum">
              <a:rPr lang="fr-FR"/>
              <a:pPr/>
              <a:t>20</a:t>
            </a:fld>
            <a:endParaRPr lang="fr-F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fr-FR" dirty="0" err="1"/>
              <a:t>Cione</a:t>
            </a:r>
            <a:r>
              <a:rPr lang="fr-FR" dirty="0"/>
              <a:t> (</a:t>
            </a:r>
            <a:r>
              <a:rPr lang="fr-FR" dirty="0" err="1"/>
              <a:t>Ciona</a:t>
            </a:r>
            <a:r>
              <a:rPr lang="fr-FR" dirty="0"/>
              <a:t> </a:t>
            </a:r>
            <a:r>
              <a:rPr lang="fr-FR" dirty="0" err="1"/>
              <a:t>intestina</a:t>
            </a:r>
            <a:r>
              <a:rPr lang="fr-FR" dirty="0"/>
              <a:t>) supporte les zones polluées</a:t>
            </a:r>
            <a:r>
              <a:rPr lang="fr-FR" dirty="0" smtClean="0"/>
              <a:t>.</a:t>
            </a:r>
          </a:p>
          <a:p>
            <a:pPr marL="0" marR="0" indent="0" algn="l" defTabSz="914400" rtl="0" eaLnBrk="1" fontAlgn="base" latinLnBrk="0" hangingPunct="1">
              <a:lnSpc>
                <a:spcPct val="100000"/>
              </a:lnSpc>
              <a:spcBef>
                <a:spcPct val="30000"/>
              </a:spcBef>
              <a:spcAft>
                <a:spcPct val="0"/>
              </a:spcAft>
              <a:buClrTx/>
              <a:buSzTx/>
              <a:buFontTx/>
              <a:buNone/>
              <a:tabLst/>
              <a:defRPr/>
            </a:pPr>
            <a:r>
              <a:rPr lang="fr-FR" dirty="0" smtClean="0">
                <a:solidFill>
                  <a:srgbClr val="000000"/>
                </a:solidFill>
                <a:latin typeface="Verdana" pitchFamily="34" charset="0"/>
              </a:rPr>
              <a:t>La </a:t>
            </a:r>
            <a:r>
              <a:rPr lang="fr-FR" dirty="0" err="1" smtClean="0">
                <a:solidFill>
                  <a:srgbClr val="000000"/>
                </a:solidFill>
                <a:latin typeface="Verdana" pitchFamily="34" charset="0"/>
              </a:rPr>
              <a:t>cione</a:t>
            </a:r>
            <a:r>
              <a:rPr lang="fr-FR" dirty="0" smtClean="0">
                <a:solidFill>
                  <a:srgbClr val="000000"/>
                </a:solidFill>
                <a:latin typeface="Verdana" pitchFamily="34" charset="0"/>
              </a:rPr>
              <a:t> est une </a:t>
            </a:r>
            <a:r>
              <a:rPr lang="fr-FR" b="1" dirty="0" smtClean="0">
                <a:solidFill>
                  <a:srgbClr val="000000"/>
                </a:solidFill>
                <a:latin typeface="Verdana" pitchFamily="34" charset="0"/>
              </a:rPr>
              <a:t>ascidie solitaire de grande taille</a:t>
            </a:r>
            <a:r>
              <a:rPr lang="fr-FR" dirty="0" smtClean="0">
                <a:solidFill>
                  <a:srgbClr val="000000"/>
                </a:solidFill>
                <a:latin typeface="Verdana" pitchFamily="34" charset="0"/>
              </a:rPr>
              <a:t>, néanmoins elle peut former des populations denses. Elle a l’aspect d’un sac à deux ouvertures qui peut atteindre une dizaine de centimètres de hauteur (taille maximale : 20 cm). Elle est de section presque cylindrique. Son corps lisse et gélatineux est fortement contractile. La </a:t>
            </a:r>
            <a:r>
              <a:rPr lang="fr-FR" b="1" dirty="0" smtClean="0">
                <a:solidFill>
                  <a:srgbClr val="000000"/>
                </a:solidFill>
                <a:latin typeface="Verdana" pitchFamily="34" charset="0"/>
              </a:rPr>
              <a:t>couleur</a:t>
            </a:r>
            <a:r>
              <a:rPr lang="fr-FR" dirty="0" smtClean="0">
                <a:solidFill>
                  <a:srgbClr val="000000"/>
                </a:solidFill>
                <a:latin typeface="Verdana" pitchFamily="34" charset="0"/>
              </a:rPr>
              <a:t> est blanchâtre à </a:t>
            </a:r>
            <a:r>
              <a:rPr lang="fr-FR" b="1" dirty="0" smtClean="0">
                <a:solidFill>
                  <a:srgbClr val="000000"/>
                </a:solidFill>
                <a:latin typeface="Verdana" pitchFamily="34" charset="0"/>
              </a:rPr>
              <a:t>jaune</a:t>
            </a:r>
            <a:r>
              <a:rPr lang="fr-FR" dirty="0" smtClean="0">
                <a:solidFill>
                  <a:srgbClr val="000000"/>
                </a:solidFill>
                <a:latin typeface="Verdana" pitchFamily="34" charset="0"/>
              </a:rPr>
              <a:t> verdâtre plus ou moins </a:t>
            </a:r>
            <a:r>
              <a:rPr lang="fr-FR" b="1" dirty="0" smtClean="0">
                <a:solidFill>
                  <a:srgbClr val="000000"/>
                </a:solidFill>
                <a:latin typeface="Verdana" pitchFamily="34" charset="0"/>
              </a:rPr>
              <a:t>translucide</a:t>
            </a:r>
            <a:r>
              <a:rPr lang="fr-FR" dirty="0" smtClean="0">
                <a:solidFill>
                  <a:srgbClr val="000000"/>
                </a:solidFill>
                <a:latin typeface="Verdana" pitchFamily="34" charset="0"/>
              </a:rPr>
              <a:t>. Le </a:t>
            </a:r>
            <a:r>
              <a:rPr lang="fr-FR" b="1" dirty="0" smtClean="0">
                <a:solidFill>
                  <a:srgbClr val="000000"/>
                </a:solidFill>
                <a:latin typeface="Verdana" pitchFamily="34" charset="0"/>
              </a:rPr>
              <a:t>siphon inhalant</a:t>
            </a:r>
            <a:r>
              <a:rPr lang="fr-FR" dirty="0" smtClean="0">
                <a:solidFill>
                  <a:srgbClr val="000000"/>
                </a:solidFill>
                <a:latin typeface="Verdana" pitchFamily="34" charset="0"/>
              </a:rPr>
              <a:t>* situé au sommet </a:t>
            </a:r>
            <a:r>
              <a:rPr lang="fr-FR" b="1" dirty="0" smtClean="0">
                <a:solidFill>
                  <a:srgbClr val="000000"/>
                </a:solidFill>
                <a:latin typeface="Verdana" pitchFamily="34" charset="0"/>
              </a:rPr>
              <a:t>comporte 8 lobes</a:t>
            </a:r>
            <a:r>
              <a:rPr lang="fr-FR" dirty="0" smtClean="0">
                <a:solidFill>
                  <a:srgbClr val="000000"/>
                </a:solidFill>
                <a:latin typeface="Verdana" pitchFamily="34" charset="0"/>
              </a:rPr>
              <a:t>, alors que le </a:t>
            </a:r>
            <a:r>
              <a:rPr lang="fr-FR" b="1" dirty="0" smtClean="0">
                <a:solidFill>
                  <a:srgbClr val="000000"/>
                </a:solidFill>
                <a:latin typeface="Verdana" pitchFamily="34" charset="0"/>
              </a:rPr>
              <a:t>siphon exhalant</a:t>
            </a:r>
            <a:r>
              <a:rPr lang="fr-FR" dirty="0" smtClean="0">
                <a:solidFill>
                  <a:srgbClr val="000000"/>
                </a:solidFill>
                <a:latin typeface="Verdana" pitchFamily="34" charset="0"/>
              </a:rPr>
              <a:t>*, </a:t>
            </a:r>
          </a:p>
          <a:p>
            <a:endParaRPr lang="fr-F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3943EB-2042-46AE-A88A-E4C588A92C40}" type="slidenum">
              <a:rPr lang="fr-FR"/>
              <a:pPr/>
              <a:t>21</a:t>
            </a:fld>
            <a:endParaRPr lang="fr-F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pPr>
              <a:spcBef>
                <a:spcPct val="50000"/>
              </a:spcBef>
            </a:pPr>
            <a:r>
              <a:rPr kumimoji="0" lang="fr-FR"/>
              <a:t>Ascidie rouge (Halocynthia papillosa)</a:t>
            </a:r>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57F7A-1D93-474C-8D3F-9D452FB34C04}" type="slidenum">
              <a:rPr lang="fr-FR"/>
              <a:pPr/>
              <a:t>22</a:t>
            </a:fld>
            <a:endParaRPr lang="fr-F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fr-FR" dirty="0" smtClean="0">
                <a:solidFill>
                  <a:srgbClr val="000000"/>
                </a:solidFill>
                <a:latin typeface="Verdana" pitchFamily="34" charset="0"/>
              </a:rPr>
              <a:t>Cette ascidie solitaire mesure environ </a:t>
            </a:r>
            <a:r>
              <a:rPr lang="fr-FR" b="1" dirty="0" smtClean="0">
                <a:solidFill>
                  <a:srgbClr val="000000"/>
                </a:solidFill>
                <a:latin typeface="Verdana" pitchFamily="34" charset="0"/>
              </a:rPr>
              <a:t>12</a:t>
            </a:r>
            <a:r>
              <a:rPr lang="fr-FR" dirty="0" smtClean="0">
                <a:solidFill>
                  <a:srgbClr val="000000"/>
                </a:solidFill>
                <a:latin typeface="Verdana" pitchFamily="34" charset="0"/>
              </a:rPr>
              <a:t> à 15 cm de haut et sa forme rappelle celle d'une outre ou d'une </a:t>
            </a:r>
            <a:r>
              <a:rPr lang="fr-FR" b="1" dirty="0" smtClean="0">
                <a:solidFill>
                  <a:srgbClr val="000000"/>
                </a:solidFill>
                <a:latin typeface="Verdana" pitchFamily="34" charset="0"/>
              </a:rPr>
              <a:t>massue pédonculée</a:t>
            </a:r>
            <a:r>
              <a:rPr lang="fr-FR" dirty="0" smtClean="0">
                <a:solidFill>
                  <a:srgbClr val="000000"/>
                </a:solidFill>
                <a:latin typeface="Verdana" pitchFamily="34" charset="0"/>
              </a:rPr>
              <a:t>. Elle possède deux </a:t>
            </a:r>
            <a:r>
              <a:rPr lang="fr-FR" b="1" dirty="0" smtClean="0">
                <a:solidFill>
                  <a:srgbClr val="000000"/>
                </a:solidFill>
                <a:latin typeface="Verdana" pitchFamily="34" charset="0"/>
              </a:rPr>
              <a:t>siphons rapprochés</a:t>
            </a:r>
            <a:r>
              <a:rPr lang="fr-FR" dirty="0" smtClean="0">
                <a:solidFill>
                  <a:srgbClr val="000000"/>
                </a:solidFill>
                <a:latin typeface="Verdana" pitchFamily="34" charset="0"/>
              </a:rPr>
              <a:t> et situés à </a:t>
            </a:r>
            <a:r>
              <a:rPr lang="fr-FR" b="1" dirty="0" smtClean="0">
                <a:solidFill>
                  <a:srgbClr val="000000"/>
                </a:solidFill>
                <a:latin typeface="Verdana" pitchFamily="34" charset="0"/>
              </a:rPr>
              <a:t>l’extrémité du corps</a:t>
            </a:r>
            <a:r>
              <a:rPr lang="fr-FR" dirty="0" smtClean="0">
                <a:solidFill>
                  <a:srgbClr val="000000"/>
                </a:solidFill>
                <a:latin typeface="Verdana" pitchFamily="34" charset="0"/>
              </a:rPr>
              <a:t>. Le </a:t>
            </a:r>
            <a:r>
              <a:rPr lang="fr-FR" b="1" dirty="0" smtClean="0">
                <a:solidFill>
                  <a:srgbClr val="000000"/>
                </a:solidFill>
                <a:latin typeface="Verdana" pitchFamily="34" charset="0"/>
              </a:rPr>
              <a:t>grand siphon ouvert vers le haut</a:t>
            </a:r>
            <a:r>
              <a:rPr lang="fr-FR" dirty="0" smtClean="0">
                <a:solidFill>
                  <a:srgbClr val="000000"/>
                </a:solidFill>
                <a:latin typeface="Verdana" pitchFamily="34" charset="0"/>
              </a:rPr>
              <a:t> est la bouche (siphon buccal ou inhalant), le </a:t>
            </a:r>
            <a:r>
              <a:rPr lang="fr-FR" b="1" dirty="0" smtClean="0">
                <a:solidFill>
                  <a:srgbClr val="000000"/>
                </a:solidFill>
                <a:latin typeface="Verdana" pitchFamily="34" charset="0"/>
              </a:rPr>
              <a:t>petit siphon latéral</a:t>
            </a:r>
            <a:r>
              <a:rPr lang="fr-FR" dirty="0" smtClean="0">
                <a:solidFill>
                  <a:srgbClr val="000000"/>
                </a:solidFill>
                <a:latin typeface="Verdana" pitchFamily="34" charset="0"/>
              </a:rPr>
              <a:t> est l’anus (siphon cloacal ou exhalant). Sa coloration est brun plus ou moins foncé, parfois marbré de blanc. Les siphons montrent des raies longitudinales brunes à pourpres</a:t>
            </a:r>
            <a:br>
              <a:rPr lang="fr-FR" dirty="0" smtClean="0">
                <a:solidFill>
                  <a:srgbClr val="000000"/>
                </a:solidFill>
                <a:latin typeface="Verdana" pitchFamily="34" charset="0"/>
              </a:rPr>
            </a:br>
            <a:r>
              <a:rPr lang="fr-FR" dirty="0" smtClean="0">
                <a:solidFill>
                  <a:srgbClr val="000000"/>
                </a:solidFill>
                <a:latin typeface="Verdana" pitchFamily="34" charset="0"/>
              </a:rPr>
              <a:t>Un </a:t>
            </a:r>
            <a:r>
              <a:rPr lang="fr-FR" b="1" dirty="0" smtClean="0">
                <a:solidFill>
                  <a:srgbClr val="000000"/>
                </a:solidFill>
                <a:latin typeface="Verdana" pitchFamily="34" charset="0"/>
              </a:rPr>
              <a:t>pédoncule</a:t>
            </a:r>
            <a:r>
              <a:rPr lang="fr-FR" dirty="0" smtClean="0">
                <a:solidFill>
                  <a:srgbClr val="000000"/>
                </a:solidFill>
                <a:latin typeface="Verdana" pitchFamily="34" charset="0"/>
              </a:rPr>
              <a:t> étroit occupe près du tiers de la hauteur totale, il fixe l’animal au substrat tout en lui permettant de s’en éloigner. La tunique est faite d’une matière cellulosique très solide, semblable à du cuir. La surface présente des plis et des rides principalement dans sa partie basale, complétés de bosses autour des siphons, semblables à des verrues</a:t>
            </a:r>
            <a:endParaRPr lang="fr-F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EDADD4-37F4-47D2-AD74-9E859DBCE8A7}" type="slidenum">
              <a:rPr lang="fr-FR"/>
              <a:pPr/>
              <a:t>23</a:t>
            </a:fld>
            <a:endParaRPr lang="fr-F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fr-FR" dirty="0" err="1"/>
              <a:t>Claveline</a:t>
            </a:r>
            <a:r>
              <a:rPr lang="fr-FR" dirty="0"/>
              <a:t> transparente (</a:t>
            </a:r>
            <a:r>
              <a:rPr lang="fr-FR" dirty="0" err="1"/>
              <a:t>Clavelina</a:t>
            </a:r>
            <a:r>
              <a:rPr lang="fr-FR" dirty="0"/>
              <a:t> </a:t>
            </a:r>
            <a:r>
              <a:rPr lang="fr-FR" dirty="0" err="1"/>
              <a:t>lepadiformis</a:t>
            </a:r>
            <a:r>
              <a:rPr lang="fr-FR" dirty="0" smtClean="0"/>
              <a:t>)</a:t>
            </a:r>
          </a:p>
          <a:p>
            <a:pPr marL="0" marR="0" indent="0" algn="l" defTabSz="914400" rtl="0" eaLnBrk="1" fontAlgn="base" latinLnBrk="0" hangingPunct="1">
              <a:lnSpc>
                <a:spcPct val="100000"/>
              </a:lnSpc>
              <a:spcBef>
                <a:spcPct val="30000"/>
              </a:spcBef>
              <a:spcAft>
                <a:spcPct val="0"/>
              </a:spcAft>
              <a:buClrTx/>
              <a:buSzTx/>
              <a:buFontTx/>
              <a:buNone/>
              <a:tabLst/>
              <a:defRPr/>
            </a:pPr>
            <a:r>
              <a:rPr lang="fr-FR" dirty="0" smtClean="0">
                <a:solidFill>
                  <a:srgbClr val="000000"/>
                </a:solidFill>
                <a:latin typeface="Verdana" pitchFamily="34" charset="0"/>
              </a:rPr>
              <a:t>Les </a:t>
            </a:r>
            <a:r>
              <a:rPr lang="fr-FR" dirty="0" err="1" smtClean="0">
                <a:solidFill>
                  <a:srgbClr val="000000"/>
                </a:solidFill>
                <a:latin typeface="Verdana" pitchFamily="34" charset="0"/>
              </a:rPr>
              <a:t>clavelines</a:t>
            </a:r>
            <a:r>
              <a:rPr lang="fr-FR" dirty="0" smtClean="0">
                <a:solidFill>
                  <a:srgbClr val="000000"/>
                </a:solidFill>
                <a:latin typeface="Verdana" pitchFamily="34" charset="0"/>
              </a:rPr>
              <a:t> sont des animaux coloniaux fixés qui ressemblent à une </a:t>
            </a:r>
            <a:r>
              <a:rPr lang="fr-FR" b="1" dirty="0" smtClean="0">
                <a:solidFill>
                  <a:srgbClr val="000000"/>
                </a:solidFill>
                <a:latin typeface="Verdana" pitchFamily="34" charset="0"/>
              </a:rPr>
              <a:t>grappe de clochettes transparentes</a:t>
            </a:r>
            <a:r>
              <a:rPr lang="fr-FR" dirty="0" smtClean="0">
                <a:solidFill>
                  <a:srgbClr val="000000"/>
                </a:solidFill>
                <a:latin typeface="Verdana" pitchFamily="34" charset="0"/>
              </a:rPr>
              <a:t>. Les individus bien que de petite taille (au maximum 4 cm) se remarquent aisément car ils sont groupés et translucides formant ainsi de véritables bouquets jusqu'à plusieurs centaines d'individus.</a:t>
            </a:r>
            <a:br>
              <a:rPr lang="fr-FR" dirty="0" smtClean="0">
                <a:solidFill>
                  <a:srgbClr val="000000"/>
                </a:solidFill>
                <a:latin typeface="Verdana" pitchFamily="34" charset="0"/>
              </a:rPr>
            </a:br>
            <a:r>
              <a:rPr lang="fr-FR" dirty="0" smtClean="0">
                <a:solidFill>
                  <a:srgbClr val="000000"/>
                </a:solidFill>
                <a:latin typeface="Verdana" pitchFamily="34" charset="0"/>
              </a:rPr>
              <a:t>La taille du bouquet peut s'étendre sur 15 à 20 cm.</a:t>
            </a:r>
            <a:br>
              <a:rPr lang="fr-FR" dirty="0" smtClean="0">
                <a:solidFill>
                  <a:srgbClr val="000000"/>
                </a:solidFill>
                <a:latin typeface="Verdana" pitchFamily="34" charset="0"/>
              </a:rPr>
            </a:br>
            <a:r>
              <a:rPr lang="fr-FR" dirty="0" smtClean="0">
                <a:solidFill>
                  <a:srgbClr val="000000"/>
                </a:solidFill>
                <a:latin typeface="Verdana" pitchFamily="34" charset="0"/>
              </a:rPr>
              <a:t>Les individus sont réunis par une base commune appelée stolon*.</a:t>
            </a:r>
            <a:br>
              <a:rPr lang="fr-FR" dirty="0" smtClean="0">
                <a:solidFill>
                  <a:srgbClr val="000000"/>
                </a:solidFill>
                <a:latin typeface="Verdana" pitchFamily="34" charset="0"/>
              </a:rPr>
            </a:br>
            <a:r>
              <a:rPr lang="fr-FR" dirty="0" smtClean="0">
                <a:solidFill>
                  <a:srgbClr val="000000"/>
                </a:solidFill>
                <a:latin typeface="Verdana" pitchFamily="34" charset="0"/>
              </a:rPr>
              <a:t>Chaque animal ou zoïde, en forme de </a:t>
            </a:r>
            <a:r>
              <a:rPr lang="fr-FR" b="1" dirty="0" smtClean="0">
                <a:solidFill>
                  <a:srgbClr val="000000"/>
                </a:solidFill>
                <a:latin typeface="Verdana" pitchFamily="34" charset="0"/>
              </a:rPr>
              <a:t>massue à long manche</a:t>
            </a:r>
            <a:r>
              <a:rPr lang="fr-FR" dirty="0" smtClean="0">
                <a:solidFill>
                  <a:srgbClr val="000000"/>
                </a:solidFill>
                <a:latin typeface="Verdana" pitchFamily="34" charset="0"/>
              </a:rPr>
              <a:t>, est </a:t>
            </a:r>
            <a:r>
              <a:rPr lang="fr-FR" b="1" dirty="0" smtClean="0">
                <a:solidFill>
                  <a:srgbClr val="000000"/>
                </a:solidFill>
                <a:latin typeface="Verdana" pitchFamily="34" charset="0"/>
              </a:rPr>
              <a:t>gélatineux et transparent</a:t>
            </a:r>
            <a:r>
              <a:rPr lang="fr-FR" dirty="0" smtClean="0">
                <a:solidFill>
                  <a:srgbClr val="000000"/>
                </a:solidFill>
                <a:latin typeface="Verdana" pitchFamily="34" charset="0"/>
              </a:rPr>
              <a:t>, ce qui permet d'en distinguer les organes internes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D000A-F45A-485D-BA3D-50C01A9E7B40}" type="slidenum">
              <a:rPr lang="fr-FR"/>
              <a:pPr/>
              <a:t>24</a:t>
            </a:fld>
            <a:endParaRPr lang="fr-F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fr-FR"/>
              <a:t>Clavelines et ascidies glauques ou Diazone (Diazona violacea)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1B31D-0E05-4EDF-A327-452DF09E12D6}" type="slidenum">
              <a:rPr lang="fr-FR"/>
              <a:pPr/>
              <a:t>25</a:t>
            </a:fld>
            <a:endParaRPr lang="fr-F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fr-FR" dirty="0" err="1"/>
              <a:t>Claveline</a:t>
            </a:r>
            <a:r>
              <a:rPr lang="fr-FR" dirty="0"/>
              <a:t> naine (</a:t>
            </a:r>
            <a:r>
              <a:rPr lang="fr-FR" dirty="0" err="1"/>
              <a:t>Clavelina</a:t>
            </a:r>
            <a:r>
              <a:rPr lang="fr-FR" dirty="0"/>
              <a:t> nana)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Ascidie </a:t>
            </a:r>
            <a:r>
              <a:rPr lang="fr-FR" dirty="0" smtClean="0"/>
              <a:t>Glauque</a:t>
            </a:r>
          </a:p>
          <a:p>
            <a:r>
              <a:rPr lang="fr-FR" dirty="0" smtClean="0">
                <a:solidFill>
                  <a:srgbClr val="000000"/>
                </a:solidFill>
                <a:latin typeface="Verdana" pitchFamily="34" charset="0"/>
              </a:rPr>
              <a:t>Cette ascidie coloniale forme de </a:t>
            </a:r>
            <a:r>
              <a:rPr lang="fr-FR" b="1" dirty="0" smtClean="0">
                <a:solidFill>
                  <a:srgbClr val="000000"/>
                </a:solidFill>
                <a:latin typeface="Verdana" pitchFamily="34" charset="0"/>
              </a:rPr>
              <a:t>grosses masses ovoïdes</a:t>
            </a:r>
            <a:r>
              <a:rPr lang="fr-FR" dirty="0" smtClean="0">
                <a:solidFill>
                  <a:srgbClr val="000000"/>
                </a:solidFill>
                <a:latin typeface="Verdana" pitchFamily="34" charset="0"/>
              </a:rPr>
              <a:t>, </a:t>
            </a:r>
            <a:r>
              <a:rPr lang="fr-FR" b="1" dirty="0" smtClean="0">
                <a:solidFill>
                  <a:srgbClr val="000000"/>
                </a:solidFill>
                <a:latin typeface="Verdana" pitchFamily="34" charset="0"/>
              </a:rPr>
              <a:t>gélatineuses</a:t>
            </a:r>
            <a:r>
              <a:rPr lang="fr-FR" dirty="0" smtClean="0">
                <a:solidFill>
                  <a:srgbClr val="000000"/>
                </a:solidFill>
                <a:latin typeface="Verdana" pitchFamily="34" charset="0"/>
              </a:rPr>
              <a:t> et semi-transparentes relativement </a:t>
            </a:r>
            <a:r>
              <a:rPr lang="fr-FR" b="1" dirty="0" smtClean="0">
                <a:solidFill>
                  <a:srgbClr val="000000"/>
                </a:solidFill>
                <a:latin typeface="Verdana" pitchFamily="34" charset="0"/>
              </a:rPr>
              <a:t>dures</a:t>
            </a:r>
            <a:r>
              <a:rPr lang="fr-FR" dirty="0" smtClean="0">
                <a:solidFill>
                  <a:srgbClr val="000000"/>
                </a:solidFill>
                <a:latin typeface="Verdana" pitchFamily="34" charset="0"/>
              </a:rPr>
              <a:t> au toucher. La coloration relativement uniforme, plutôt </a:t>
            </a:r>
            <a:r>
              <a:rPr lang="fr-FR" b="1" dirty="0" smtClean="0">
                <a:solidFill>
                  <a:srgbClr val="000000"/>
                </a:solidFill>
                <a:latin typeface="Verdana" pitchFamily="34" charset="0"/>
              </a:rPr>
              <a:t>opaque ou vitreuse</a:t>
            </a:r>
            <a:r>
              <a:rPr lang="fr-FR" dirty="0" smtClean="0">
                <a:solidFill>
                  <a:srgbClr val="000000"/>
                </a:solidFill>
                <a:latin typeface="Verdana" pitchFamily="34" charset="0"/>
              </a:rPr>
              <a:t>, est blanchâtre, jaunâtre à vert pâle. Une colonie mesure de 5 à 40 cm de diamètre et dépasse de 5 à 20 cm du substrat sur lequel elle est fixée. Ces masses volumineuses peuvent atteindre 2 kg</a:t>
            </a:r>
            <a:endParaRPr lang="fr-FR" dirty="0"/>
          </a:p>
        </p:txBody>
      </p:sp>
      <p:sp>
        <p:nvSpPr>
          <p:cNvPr id="4" name="Espace réservé du numéro de diapositive 3"/>
          <p:cNvSpPr>
            <a:spLocks noGrp="1"/>
          </p:cNvSpPr>
          <p:nvPr>
            <p:ph type="sldNum" sz="quarter" idx="10"/>
          </p:nvPr>
        </p:nvSpPr>
        <p:spPr/>
        <p:txBody>
          <a:bodyPr/>
          <a:lstStyle/>
          <a:p>
            <a:fld id="{6405AD68-DD59-4249-AB89-7C71DF30F715}"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E0C63-0CC6-4CC9-B9FA-7725EE206F34}" type="slidenum">
              <a:rPr lang="fr-FR"/>
              <a:pPr/>
              <a:t>27</a:t>
            </a:fld>
            <a:endParaRPr lang="fr-F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fr-FR" dirty="0"/>
              <a:t> Mirabelles (</a:t>
            </a:r>
            <a:r>
              <a:rPr lang="fr-FR" dirty="0" err="1"/>
              <a:t>Stolonica</a:t>
            </a:r>
            <a:r>
              <a:rPr lang="fr-FR" dirty="0"/>
              <a:t> </a:t>
            </a:r>
            <a:r>
              <a:rPr lang="fr-FR" dirty="0" err="1"/>
              <a:t>socialis</a:t>
            </a:r>
            <a:r>
              <a:rPr lang="fr-FR" dirty="0"/>
              <a:t>) et </a:t>
            </a:r>
            <a:r>
              <a:rPr lang="fr-FR" dirty="0" err="1"/>
              <a:t>Botrylles</a:t>
            </a:r>
            <a:r>
              <a:rPr lang="fr-FR" dirty="0"/>
              <a:t> étoilées (</a:t>
            </a:r>
            <a:r>
              <a:rPr lang="fr-FR" dirty="0" err="1"/>
              <a:t>Botryllus</a:t>
            </a:r>
            <a:r>
              <a:rPr lang="fr-FR" dirty="0"/>
              <a:t> </a:t>
            </a:r>
            <a:r>
              <a:rPr lang="fr-FR" dirty="0" err="1"/>
              <a:t>shlosseri</a:t>
            </a:r>
            <a:r>
              <a:rPr lang="fr-FR" dirty="0" smtClean="0"/>
              <a:t>)</a:t>
            </a:r>
          </a:p>
          <a:p>
            <a:r>
              <a:rPr lang="fr-FR" b="0" dirty="0" smtClean="0">
                <a:solidFill>
                  <a:srgbClr val="000000"/>
                </a:solidFill>
                <a:latin typeface="Verdana" pitchFamily="34" charset="0"/>
              </a:rPr>
              <a:t>petite ascidie sociale</a:t>
            </a:r>
          </a:p>
          <a:p>
            <a:r>
              <a:rPr lang="fr-FR" b="0" dirty="0" smtClean="0">
                <a:solidFill>
                  <a:srgbClr val="000000"/>
                </a:solidFill>
                <a:latin typeface="Verdana" pitchFamily="34" charset="0"/>
              </a:rPr>
              <a:t>Couleur orange caractéristique, 2 cm de haut maximum</a:t>
            </a:r>
            <a:br>
              <a:rPr lang="fr-FR" b="0" dirty="0" smtClean="0">
                <a:solidFill>
                  <a:srgbClr val="000000"/>
                </a:solidFill>
                <a:latin typeface="Verdana" pitchFamily="34" charset="0"/>
              </a:rPr>
            </a:br>
            <a:r>
              <a:rPr lang="fr-FR" b="0" dirty="0" smtClean="0">
                <a:solidFill>
                  <a:srgbClr val="000000"/>
                </a:solidFill>
                <a:latin typeface="Verdana" pitchFamily="34" charset="0"/>
              </a:rPr>
              <a:t>Forme régulière, globuleuse, profil à peu près ovale</a:t>
            </a:r>
            <a:br>
              <a:rPr lang="fr-FR" b="0" dirty="0" smtClean="0">
                <a:solidFill>
                  <a:srgbClr val="000000"/>
                </a:solidFill>
                <a:latin typeface="Verdana" pitchFamily="34" charset="0"/>
              </a:rPr>
            </a:br>
            <a:r>
              <a:rPr lang="fr-FR" b="0" dirty="0" smtClean="0">
                <a:solidFill>
                  <a:srgbClr val="000000"/>
                </a:solidFill>
                <a:latin typeface="Verdana" pitchFamily="34" charset="0"/>
              </a:rPr>
              <a:t>Tunique translucide, fine, lisse et luisante, pas d'</a:t>
            </a:r>
            <a:r>
              <a:rPr lang="fr-FR" b="0" dirty="0" err="1" smtClean="0">
                <a:solidFill>
                  <a:srgbClr val="000000"/>
                </a:solidFill>
                <a:latin typeface="Verdana" pitchFamily="34" charset="0"/>
              </a:rPr>
              <a:t>épibiose</a:t>
            </a:r>
            <a:r>
              <a:rPr lang="fr-FR" b="0" dirty="0" smtClean="0">
                <a:solidFill>
                  <a:srgbClr val="000000"/>
                </a:solidFill>
                <a:latin typeface="Verdana" pitchFamily="34" charset="0"/>
              </a:rPr>
              <a:t/>
            </a:r>
            <a:br>
              <a:rPr lang="fr-FR" b="0" dirty="0" smtClean="0">
                <a:solidFill>
                  <a:srgbClr val="000000"/>
                </a:solidFill>
                <a:latin typeface="Verdana" pitchFamily="34" charset="0"/>
              </a:rPr>
            </a:br>
            <a:r>
              <a:rPr lang="fr-FR" b="0" dirty="0" smtClean="0">
                <a:solidFill>
                  <a:srgbClr val="000000"/>
                </a:solidFill>
                <a:latin typeface="Verdana" pitchFamily="34" charset="0"/>
              </a:rPr>
              <a:t>Siphons apicaux, courts, très rapprochés, de section circulaire</a:t>
            </a:r>
            <a:br>
              <a:rPr lang="fr-FR" b="0" dirty="0" smtClean="0">
                <a:solidFill>
                  <a:srgbClr val="000000"/>
                </a:solidFill>
                <a:latin typeface="Verdana" pitchFamily="34" charset="0"/>
              </a:rPr>
            </a:br>
            <a:r>
              <a:rPr lang="fr-FR" b="0" dirty="0" smtClean="0">
                <a:solidFill>
                  <a:srgbClr val="000000"/>
                </a:solidFill>
                <a:latin typeface="Verdana" pitchFamily="34" charset="0"/>
              </a:rPr>
              <a:t>Ascidie sociale en tapis ou en bouquets plus ou moins denses</a:t>
            </a:r>
            <a:endParaRPr lang="fr-FR" b="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006AD9D-F398-4009-8429-39DFA078378D}" type="slidenum">
              <a:rPr lang="fr-FR"/>
              <a:pPr/>
              <a:t>28</a:t>
            </a:fld>
            <a:endParaRPr lang="fr-FR"/>
          </a:p>
        </p:txBody>
      </p:sp>
      <p:sp>
        <p:nvSpPr>
          <p:cNvPr id="128002" name="Rectangle 2"/>
          <p:cNvSpPr>
            <a:spLocks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fr-FR" b="1" dirty="0">
                <a:solidFill>
                  <a:srgbClr val="000000"/>
                </a:solidFill>
                <a:latin typeface="Verdana" pitchFamily="34" charset="0"/>
              </a:rPr>
              <a:t>Ascidie coloniale</a:t>
            </a:r>
            <a:r>
              <a:rPr lang="fr-FR" dirty="0">
                <a:solidFill>
                  <a:srgbClr val="000000"/>
                </a:solidFill>
                <a:latin typeface="Verdana" pitchFamily="34" charset="0"/>
              </a:rPr>
              <a:t> ou </a:t>
            </a:r>
            <a:r>
              <a:rPr lang="fr-FR" dirty="0" err="1">
                <a:solidFill>
                  <a:srgbClr val="000000"/>
                </a:solidFill>
                <a:latin typeface="Verdana" pitchFamily="34" charset="0"/>
              </a:rPr>
              <a:t>synascidie</a:t>
            </a:r>
            <a:r>
              <a:rPr lang="fr-FR" dirty="0">
                <a:solidFill>
                  <a:srgbClr val="000000"/>
                </a:solidFill>
                <a:latin typeface="Verdana" pitchFamily="34" charset="0"/>
              </a:rPr>
              <a:t> dont tous les individus sont inclus dans une tunique commune. Les orifices </a:t>
            </a:r>
            <a:r>
              <a:rPr lang="fr-FR" dirty="0" err="1">
                <a:solidFill>
                  <a:srgbClr val="000000"/>
                </a:solidFill>
                <a:latin typeface="Verdana" pitchFamily="34" charset="0"/>
              </a:rPr>
              <a:t>inhalants</a:t>
            </a:r>
            <a:r>
              <a:rPr lang="fr-FR" dirty="0">
                <a:solidFill>
                  <a:srgbClr val="000000"/>
                </a:solidFill>
                <a:latin typeface="Verdana" pitchFamily="34" charset="0"/>
              </a:rPr>
              <a:t>* des zoïdes* sont groupés de façon régulière autour d’un cloaque commun qui occupe une position centrale. La </a:t>
            </a:r>
            <a:r>
              <a:rPr lang="fr-FR" b="1" dirty="0">
                <a:solidFill>
                  <a:srgbClr val="000000"/>
                </a:solidFill>
                <a:latin typeface="Verdana" pitchFamily="34" charset="0"/>
              </a:rPr>
              <a:t>colonie</a:t>
            </a:r>
            <a:r>
              <a:rPr lang="fr-FR" dirty="0">
                <a:solidFill>
                  <a:srgbClr val="000000"/>
                </a:solidFill>
                <a:latin typeface="Verdana" pitchFamily="34" charset="0"/>
              </a:rPr>
              <a:t> apparaît comme un ensemble de petites structures </a:t>
            </a:r>
            <a:r>
              <a:rPr lang="fr-FR" b="1" dirty="0">
                <a:solidFill>
                  <a:srgbClr val="000000"/>
                </a:solidFill>
                <a:latin typeface="Verdana" pitchFamily="34" charset="0"/>
              </a:rPr>
              <a:t>en étoiles </a:t>
            </a:r>
            <a:r>
              <a:rPr lang="fr-FR" dirty="0">
                <a:solidFill>
                  <a:srgbClr val="000000"/>
                </a:solidFill>
                <a:latin typeface="Verdana" pitchFamily="34" charset="0"/>
              </a:rPr>
              <a:t>caractéristiques. Chaque </a:t>
            </a:r>
            <a:r>
              <a:rPr lang="fr-FR" b="1" dirty="0">
                <a:solidFill>
                  <a:srgbClr val="000000"/>
                </a:solidFill>
                <a:latin typeface="Verdana" pitchFamily="34" charset="0"/>
              </a:rPr>
              <a:t>groupe de 3 jusqu’à une vingtaine de zoïdes</a:t>
            </a:r>
            <a:r>
              <a:rPr lang="fr-FR" dirty="0">
                <a:solidFill>
                  <a:srgbClr val="000000"/>
                </a:solidFill>
                <a:latin typeface="Verdana" pitchFamily="34" charset="0"/>
              </a:rPr>
              <a:t>* mesure 5 mm environ. L’ensemble des individus forme une croûte molle pouvant atteindre un diamètre de plusieurs centimètres. La </a:t>
            </a:r>
            <a:r>
              <a:rPr lang="fr-FR" b="1" dirty="0">
                <a:solidFill>
                  <a:srgbClr val="000000"/>
                </a:solidFill>
                <a:latin typeface="Verdana" pitchFamily="34" charset="0"/>
              </a:rPr>
              <a:t>couleur des colonies est extrêmement variable</a:t>
            </a:r>
            <a:r>
              <a:rPr lang="fr-FR" dirty="0">
                <a:solidFill>
                  <a:srgbClr val="000000"/>
                </a:solidFill>
                <a:latin typeface="Verdana" pitchFamily="34" charset="0"/>
              </a:rPr>
              <a:t>, jaune, verte, brune, bleue, mauve…et les zoïdes sont presque toujours de couleur différente, ce qui contraste avec la couleur de la tunique.</a:t>
            </a:r>
          </a:p>
          <a:p>
            <a:endParaRPr lang="fr-F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5D157-610C-48BF-B614-CBF79A0B738E}" type="slidenum">
              <a:rPr lang="fr-FR"/>
              <a:pPr/>
              <a:t>29</a:t>
            </a:fld>
            <a:endParaRPr lang="fr-F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fr-FR" sz="700"/>
              <a:t>Ascidie varioleuse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AEE918-5152-494A-80BA-4646819C5313}" type="slidenum">
              <a:rPr lang="fr-FR"/>
              <a:pPr/>
              <a:t>3</a:t>
            </a:fld>
            <a:endParaRPr lang="fr-F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99C2B8-E3CE-4C26-A916-7E48E3829261}" type="slidenum">
              <a:rPr lang="fr-FR"/>
              <a:pPr/>
              <a:t>30</a:t>
            </a:fld>
            <a:endParaRPr lang="fr-F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fr-FR"/>
              <a:t>Fraise de mer (Aplidium elegans)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89D531B-1EB8-4691-AFF8-070497839141}" type="slidenum">
              <a:rPr lang="fr-FR"/>
              <a:pPr/>
              <a:t>31</a:t>
            </a:fld>
            <a:endParaRPr lang="fr-FR"/>
          </a:p>
        </p:txBody>
      </p:sp>
      <p:sp>
        <p:nvSpPr>
          <p:cNvPr id="158722" name="Rectangle 2"/>
          <p:cNvSpPr>
            <a:spLocks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fr-FR" b="0" dirty="0">
                <a:solidFill>
                  <a:srgbClr val="000000"/>
                </a:solidFill>
                <a:latin typeface="Verdana" pitchFamily="34" charset="0"/>
              </a:rPr>
              <a:t>Ascidie coloniale formant de petites colonies (1 à 3 cm)</a:t>
            </a:r>
            <a:br>
              <a:rPr lang="fr-FR" b="0" dirty="0">
                <a:solidFill>
                  <a:srgbClr val="000000"/>
                </a:solidFill>
                <a:latin typeface="Verdana" pitchFamily="34" charset="0"/>
              </a:rPr>
            </a:br>
            <a:r>
              <a:rPr lang="fr-FR" b="0" dirty="0">
                <a:solidFill>
                  <a:srgbClr val="000000"/>
                </a:solidFill>
                <a:latin typeface="Verdana" pitchFamily="34" charset="0"/>
              </a:rPr>
              <a:t>Forme bombée, convexe</a:t>
            </a:r>
            <a:br>
              <a:rPr lang="fr-FR" b="0" dirty="0">
                <a:solidFill>
                  <a:srgbClr val="000000"/>
                </a:solidFill>
                <a:latin typeface="Verdana" pitchFamily="34" charset="0"/>
              </a:rPr>
            </a:br>
            <a:r>
              <a:rPr lang="fr-FR" b="0" dirty="0">
                <a:solidFill>
                  <a:srgbClr val="000000"/>
                </a:solidFill>
                <a:latin typeface="Verdana" pitchFamily="34" charset="0"/>
              </a:rPr>
              <a:t>Rouge vif ou rouge lie de vin ponctué de blanc</a:t>
            </a:r>
            <a:br>
              <a:rPr lang="fr-FR" b="0" dirty="0">
                <a:solidFill>
                  <a:srgbClr val="000000"/>
                </a:solidFill>
                <a:latin typeface="Verdana" pitchFamily="34" charset="0"/>
              </a:rPr>
            </a:br>
            <a:r>
              <a:rPr lang="fr-FR" b="0" dirty="0">
                <a:solidFill>
                  <a:srgbClr val="000000"/>
                </a:solidFill>
                <a:latin typeface="Verdana" pitchFamily="34" charset="0"/>
              </a:rPr>
              <a:t>Siphons </a:t>
            </a:r>
            <a:r>
              <a:rPr lang="fr-FR" b="0" dirty="0" err="1">
                <a:solidFill>
                  <a:srgbClr val="000000"/>
                </a:solidFill>
                <a:latin typeface="Verdana" pitchFamily="34" charset="0"/>
              </a:rPr>
              <a:t>exhalants</a:t>
            </a:r>
            <a:r>
              <a:rPr lang="fr-FR" b="0" dirty="0">
                <a:solidFill>
                  <a:srgbClr val="000000"/>
                </a:solidFill>
                <a:latin typeface="Verdana" pitchFamily="34" charset="0"/>
              </a:rPr>
              <a:t> communs peu nombreux et cerclés de blanc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D17549-FF3C-4257-AD69-7B924EE882EA}" type="slidenum">
              <a:rPr lang="fr-FR"/>
              <a:pPr/>
              <a:t>32</a:t>
            </a:fld>
            <a:endParaRPr lang="fr-F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fr-FR"/>
              <a:t>Flocon blanc (Aplidium pallidum)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A81E7-9482-4B52-9C2F-61348A1D5F72}" type="slidenum">
              <a:rPr lang="fr-FR"/>
              <a:pPr/>
              <a:t>33</a:t>
            </a:fld>
            <a:endParaRPr lang="fr-F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fr-FR"/>
              <a:t>Synascidies pédonculée orange (Aplidium punctatum) et rouge (Morchellium argus)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526C0A-4903-4F0E-9AFD-9CFF369E811F}" type="slidenum">
              <a:rPr lang="fr-FR"/>
              <a:pPr/>
              <a:t>34</a:t>
            </a:fld>
            <a:endParaRPr lang="fr-F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fr-FR" dirty="0"/>
              <a:t>Ascidie coloniale ovoïde </a:t>
            </a:r>
            <a:r>
              <a:rPr lang="fr-FR" i="1" dirty="0" err="1"/>
              <a:t>Aplidium</a:t>
            </a:r>
            <a:r>
              <a:rPr lang="fr-FR" i="1" dirty="0"/>
              <a:t> </a:t>
            </a:r>
            <a:r>
              <a:rPr lang="fr-FR" i="1" dirty="0" err="1" smtClean="0"/>
              <a:t>proliferum</a:t>
            </a:r>
            <a:endParaRPr lang="fr-FR" i="1" dirty="0" smtClean="0"/>
          </a:p>
          <a:p>
            <a:r>
              <a:rPr lang="fr-FR" dirty="0" smtClean="0"/>
              <a:t>Présent en Méditerranée occidentale </a:t>
            </a:r>
            <a:endParaRPr lang="fr-F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6ADC53-4E0F-40DB-9FCF-383227BA312B}" type="slidenum">
              <a:rPr lang="fr-FR"/>
              <a:pPr/>
              <a:t>35</a:t>
            </a:fld>
            <a:endParaRPr lang="fr-F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r>
              <a:rPr lang="fr-FR"/>
              <a:t>Synascidie-urne </a:t>
            </a:r>
            <a:r>
              <a:rPr lang="fr-FR" i="1"/>
              <a:t>Didemnum molle</a:t>
            </a: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754AD9-2E5E-4403-AE8E-F2FF60FD6230}" type="slidenum">
              <a:rPr lang="fr-FR"/>
              <a:pPr/>
              <a:t>4</a:t>
            </a:fld>
            <a:endParaRPr lang="fr-F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dirty="0" smtClean="0"/>
              <a:t>Nous avons vu les végétaux, les spongiaires les animaux les plus simples et maintenant ceux qui sont près des vertébrés pourquoi ? Ce sont aussi des animaux essentiellement fixés et de formes très différentes, mais plus complexes. Nous avons à faire à des animaux qui ont des systèmes et non plus des cellules spécialisées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FC86085-1776-42A9-835C-1219869A9092}" type="slidenum">
              <a:rPr lang="fr-FR"/>
              <a:pPr/>
              <a:t>5</a:t>
            </a:fld>
            <a:endParaRPr lang="fr-FR"/>
          </a:p>
        </p:txBody>
      </p:sp>
      <p:sp>
        <p:nvSpPr>
          <p:cNvPr id="142338" name="Rectangle 2"/>
          <p:cNvSpPr>
            <a:spLocks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fr-FR" dirty="0"/>
              <a:t>Eucaryotes (cellules avec noyau, vrais métazoaires</a:t>
            </a:r>
            <a:r>
              <a:rPr lang="fr-FR" dirty="0" smtClean="0"/>
              <a:t>, </a:t>
            </a:r>
            <a:r>
              <a:rPr lang="fr-FR" dirty="0" err="1" smtClean="0"/>
              <a:t>bilateraux</a:t>
            </a:r>
            <a:r>
              <a:rPr lang="fr-FR" dirty="0"/>
              <a:t>, </a:t>
            </a:r>
            <a:r>
              <a:rPr lang="fr-FR" dirty="0" smtClean="0"/>
              <a:t>Deutérostomiens (</a:t>
            </a:r>
            <a:r>
              <a:rPr lang="fr-FR" dirty="0"/>
              <a:t>dans l'embryon,  </a:t>
            </a:r>
            <a:r>
              <a:rPr lang="fr-FR" dirty="0" smtClean="0"/>
              <a:t>l'anus </a:t>
            </a:r>
            <a:r>
              <a:rPr lang="fr-FR" dirty="0"/>
              <a:t>se constitue avant la bouche</a:t>
            </a:r>
            <a:r>
              <a:rPr lang="fr-FR" dirty="0" smtClean="0"/>
              <a:t>), </a:t>
            </a:r>
            <a:r>
              <a:rPr lang="fr-FR" dirty="0"/>
              <a:t>chordés. </a:t>
            </a:r>
          </a:p>
          <a:p>
            <a:r>
              <a:rPr lang="fr-FR" dirty="0"/>
              <a:t>Quelle forme ont ces animaux qui n'ont pas de cousins terrestres?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9A326-80E8-4AE7-8C91-7EBA447A8BB3}" type="slidenum">
              <a:rPr lang="fr-FR"/>
              <a:pPr/>
              <a:t>6</a:t>
            </a:fld>
            <a:endParaRPr lang="fr-F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algn="just"/>
            <a:r>
              <a:rPr lang="fr-FR" b="1" dirty="0" smtClean="0">
                <a:latin typeface="Comic Sans MS" pitchFamily="66" charset="0"/>
                <a:cs typeface="Times New Roman" pitchFamily="18" charset="0"/>
              </a:rPr>
              <a:t>Animaux </a:t>
            </a:r>
            <a:r>
              <a:rPr lang="fr-FR" b="1" dirty="0" err="1" smtClean="0">
                <a:latin typeface="Comic Sans MS" pitchFamily="66" charset="0"/>
                <a:cs typeface="Times New Roman" pitchFamily="18" charset="0"/>
              </a:rPr>
              <a:t>filteurs</a:t>
            </a:r>
            <a:r>
              <a:rPr lang="fr-FR" dirty="0" smtClean="0">
                <a:latin typeface="Comic Sans MS" pitchFamily="66" charset="0"/>
                <a:cs typeface="Times New Roman" pitchFamily="18" charset="0"/>
              </a:rPr>
              <a:t> .L’eau est aspirée par le siphon buccal, passe dans le pharynx branchial qui retient les particules alimentaires et ressort par le siphon cloacal.</a:t>
            </a:r>
            <a:endParaRPr lang="fr-FR" dirty="0" smtClean="0">
              <a:cs typeface="Times New Roman" pitchFamily="18" charset="0"/>
            </a:endParaRPr>
          </a:p>
          <a:p>
            <a:pPr algn="just"/>
            <a:r>
              <a:rPr lang="fr-FR" dirty="0" smtClean="0">
                <a:latin typeface="Symbol" pitchFamily="18" charset="2"/>
                <a:cs typeface="Times New Roman" pitchFamily="18" charset="0"/>
              </a:rPr>
              <a:t>·</a:t>
            </a:r>
            <a:r>
              <a:rPr lang="fr-FR" dirty="0" smtClean="0">
                <a:cs typeface="Times New Roman" pitchFamily="18" charset="0"/>
              </a:rPr>
              <a:t>         </a:t>
            </a:r>
            <a:r>
              <a:rPr lang="fr-FR" b="1" dirty="0" smtClean="0">
                <a:latin typeface="Comic Sans MS" pitchFamily="66" charset="0"/>
                <a:cs typeface="Times New Roman" pitchFamily="18" charset="0"/>
              </a:rPr>
              <a:t>Une tunique </a:t>
            </a:r>
            <a:r>
              <a:rPr lang="fr-FR" dirty="0" smtClean="0">
                <a:latin typeface="Comic Sans MS" pitchFamily="66" charset="0"/>
                <a:cs typeface="Times New Roman" pitchFamily="18" charset="0"/>
              </a:rPr>
              <a:t>composée à 60% de cellulose.</a:t>
            </a:r>
            <a:r>
              <a:rPr lang="fr-FR" b="1" dirty="0" smtClean="0">
                <a:latin typeface="Comic Sans MS" pitchFamily="66" charset="0"/>
                <a:cs typeface="Times New Roman" pitchFamily="18" charset="0"/>
              </a:rPr>
              <a:t> </a:t>
            </a:r>
            <a:endParaRPr lang="fr-FR" dirty="0" smtClean="0">
              <a:cs typeface="Times New Roman" pitchFamily="18" charset="0"/>
            </a:endParaRPr>
          </a:p>
          <a:p>
            <a:pPr algn="just"/>
            <a:r>
              <a:rPr lang="fr-FR" dirty="0" smtClean="0">
                <a:latin typeface="Symbol" pitchFamily="18" charset="2"/>
                <a:cs typeface="Times New Roman" pitchFamily="18" charset="0"/>
              </a:rPr>
              <a:t>·</a:t>
            </a:r>
            <a:r>
              <a:rPr lang="fr-FR" dirty="0" smtClean="0">
                <a:cs typeface="Times New Roman" pitchFamily="18" charset="0"/>
              </a:rPr>
              <a:t>         </a:t>
            </a:r>
            <a:r>
              <a:rPr lang="fr-FR" b="1" dirty="0" smtClean="0">
                <a:latin typeface="Comic Sans MS" pitchFamily="66" charset="0"/>
                <a:cs typeface="Times New Roman" pitchFamily="18" charset="0"/>
              </a:rPr>
              <a:t>Système circulatoire rudimentaire</a:t>
            </a:r>
            <a:r>
              <a:rPr lang="fr-FR" dirty="0" smtClean="0">
                <a:latin typeface="Comic Sans MS" pitchFamily="66" charset="0"/>
                <a:cs typeface="Times New Roman" pitchFamily="18" charset="0"/>
              </a:rPr>
              <a:t> : un cœur contractile et un système de lacunes sanguinaires. La circulation sanguine se fait, alternativement, dans un sens et dans un autre</a:t>
            </a:r>
            <a:endParaRPr lang="fr-FR" dirty="0" smtClean="0">
              <a:cs typeface="Times New Roman" pitchFamily="18" charset="0"/>
            </a:endParaRPr>
          </a:p>
          <a:p>
            <a:pPr algn="just"/>
            <a:r>
              <a:rPr lang="fr-FR" dirty="0" smtClean="0">
                <a:latin typeface="Symbol" pitchFamily="18" charset="2"/>
                <a:cs typeface="Times New Roman" pitchFamily="18" charset="0"/>
              </a:rPr>
              <a:t>·</a:t>
            </a:r>
            <a:r>
              <a:rPr lang="fr-FR" dirty="0" smtClean="0">
                <a:cs typeface="Times New Roman" pitchFamily="18" charset="0"/>
              </a:rPr>
              <a:t>         </a:t>
            </a:r>
            <a:r>
              <a:rPr lang="fr-FR" b="1" dirty="0" smtClean="0">
                <a:latin typeface="Comic Sans MS" pitchFamily="66" charset="0"/>
                <a:cs typeface="Times New Roman" pitchFamily="18" charset="0"/>
              </a:rPr>
              <a:t>Système nerveux</a:t>
            </a:r>
            <a:r>
              <a:rPr lang="fr-FR" dirty="0" smtClean="0">
                <a:latin typeface="Comic Sans MS" pitchFamily="66" charset="0"/>
                <a:cs typeface="Times New Roman" pitchFamily="18" charset="0"/>
              </a:rPr>
              <a:t> : un ganglion </a:t>
            </a:r>
            <a:r>
              <a:rPr lang="fr-FR" dirty="0" err="1" smtClean="0">
                <a:latin typeface="Comic Sans MS" pitchFamily="66" charset="0"/>
                <a:cs typeface="Times New Roman" pitchFamily="18" charset="0"/>
              </a:rPr>
              <a:t>cérébroïde</a:t>
            </a:r>
            <a:r>
              <a:rPr lang="fr-FR" dirty="0" smtClean="0">
                <a:latin typeface="Comic Sans MS" pitchFamily="66" charset="0"/>
                <a:cs typeface="Times New Roman" pitchFamily="18" charset="0"/>
              </a:rPr>
              <a:t> et une glande neurale . Immobiles, pour les </a:t>
            </a:r>
            <a:r>
              <a:rPr lang="fr-FR" dirty="0" err="1" smtClean="0">
                <a:latin typeface="Comic Sans MS" pitchFamily="66" charset="0"/>
                <a:cs typeface="Times New Roman" pitchFamily="18" charset="0"/>
              </a:rPr>
              <a:t>ascidaciés</a:t>
            </a:r>
            <a:r>
              <a:rPr lang="fr-FR" dirty="0" smtClean="0">
                <a:latin typeface="Comic Sans MS" pitchFamily="66" charset="0"/>
                <a:cs typeface="Times New Roman" pitchFamily="18" charset="0"/>
              </a:rPr>
              <a:t>, ces animaux ont  néanmoins des contractions périodiques d’ouverture et de fermeture des siphons. Ce sont des filtreurs actifs .Le siphon buccal est muni d'une couronne de tentacule relié au ganglion nerveux.</a:t>
            </a:r>
            <a:endParaRPr lang="fr-FR" dirty="0" smtClean="0">
              <a:cs typeface="Times New Roman" pitchFamily="18" charset="0"/>
            </a:endParaRPr>
          </a:p>
          <a:p>
            <a:pPr algn="just"/>
            <a:r>
              <a:rPr lang="fr-FR" dirty="0" smtClean="0">
                <a:latin typeface="Symbol" pitchFamily="18" charset="2"/>
                <a:cs typeface="Times New Roman" pitchFamily="18" charset="0"/>
              </a:rPr>
              <a:t>·</a:t>
            </a:r>
            <a:r>
              <a:rPr lang="fr-FR" dirty="0" smtClean="0">
                <a:cs typeface="Times New Roman" pitchFamily="18" charset="0"/>
              </a:rPr>
              <a:t>         </a:t>
            </a:r>
            <a:r>
              <a:rPr lang="fr-FR" b="1" dirty="0" smtClean="0">
                <a:latin typeface="Comic Sans MS" pitchFamily="66" charset="0"/>
                <a:cs typeface="Times New Roman" pitchFamily="18" charset="0"/>
              </a:rPr>
              <a:t>Système reproducteur: </a:t>
            </a:r>
            <a:r>
              <a:rPr lang="fr-FR" dirty="0" smtClean="0">
                <a:latin typeface="Comic Sans MS" pitchFamily="66" charset="0"/>
                <a:cs typeface="Times New Roman" pitchFamily="18" charset="0"/>
              </a:rPr>
              <a:t>En général les testicules et les ovaires sont présents simultanément chez chaque individu.</a:t>
            </a:r>
            <a:endParaRPr lang="fr-FR" dirty="0" smtClean="0">
              <a:cs typeface="Times New Roman" pitchFamily="18" charset="0"/>
            </a:endParaRPr>
          </a:p>
          <a:p>
            <a:r>
              <a:rPr lang="fr-FR" b="1" dirty="0" smtClean="0">
                <a:latin typeface="Comic Sans MS" pitchFamily="66" charset="0"/>
                <a:cs typeface="Times New Roman" pitchFamily="18" charset="0"/>
              </a:rPr>
              <a:t>Système digestif et respiratoire</a:t>
            </a:r>
            <a:r>
              <a:rPr lang="fr-FR" dirty="0" smtClean="0">
                <a:latin typeface="Comic Sans MS" pitchFamily="66" charset="0"/>
                <a:cs typeface="Times New Roman" pitchFamily="18" charset="0"/>
              </a:rPr>
              <a:t>: composé d'un filtre percé de nombreux orifices (fentes ou trémas)  appelé sac branchial ou  pharynx. Il est parcouru par des vaisseaux sanguins, et a un rôle de</a:t>
            </a:r>
            <a:r>
              <a:rPr lang="fr-FR" baseline="0" dirty="0" smtClean="0">
                <a:latin typeface="Comic Sans MS" pitchFamily="66" charset="0"/>
                <a:cs typeface="Times New Roman" pitchFamily="18" charset="0"/>
              </a:rPr>
              <a:t> </a:t>
            </a:r>
            <a:r>
              <a:rPr lang="fr-FR" dirty="0" smtClean="0">
                <a:latin typeface="Comic Sans MS" pitchFamily="66" charset="0"/>
                <a:cs typeface="Times New Roman" pitchFamily="18" charset="0"/>
              </a:rPr>
              <a:t>branchies. C'est dans ce sac que les nutriments sont captés</a:t>
            </a:r>
            <a:r>
              <a:rPr lang="fr-FR" dirty="0" smtClean="0">
                <a:latin typeface="Times New Roman" pitchFamily="18" charset="0"/>
                <a:cs typeface="+mn-cs"/>
              </a:rPr>
              <a:t>.</a:t>
            </a:r>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3B3A7-65B4-4BEF-B0EC-C7CF2936E875}" type="slidenum">
              <a:rPr lang="fr-FR"/>
              <a:pPr/>
              <a:t>7</a:t>
            </a:fld>
            <a:endParaRPr lang="fr-FR" dirty="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pPr algn="l"/>
            <a:r>
              <a:rPr lang="fr-FR" b="1" dirty="0" smtClean="0">
                <a:latin typeface="Comic Sans MS" pitchFamily="66" charset="0"/>
                <a:cs typeface="Times New Roman" pitchFamily="18" charset="0"/>
              </a:rPr>
              <a:t>Animaux filtreurs</a:t>
            </a:r>
            <a:r>
              <a:rPr lang="fr-FR" dirty="0" smtClean="0">
                <a:latin typeface="Comic Sans MS" pitchFamily="66" charset="0"/>
                <a:cs typeface="Times New Roman" pitchFamily="18" charset="0"/>
              </a:rPr>
              <a:t> L’eau est aspirée par le siphon buccal, passe dans le pharynx branchial qui retient les particules alimentaires et ressort par le siphon cloacal.</a:t>
            </a:r>
            <a:endParaRPr lang="fr-FR" dirty="0" smtClean="0">
              <a:cs typeface="Times New Roman" pitchFamily="18" charset="0"/>
            </a:endParaRPr>
          </a:p>
          <a:p>
            <a:pPr algn="l"/>
            <a:r>
              <a:rPr lang="fr-FR" b="1" dirty="0" smtClean="0">
                <a:latin typeface="Comic Sans MS" pitchFamily="66" charset="0"/>
                <a:cs typeface="Times New Roman" pitchFamily="18" charset="0"/>
              </a:rPr>
              <a:t>Une tunique </a:t>
            </a:r>
            <a:r>
              <a:rPr lang="fr-FR" dirty="0" smtClean="0">
                <a:latin typeface="Comic Sans MS" pitchFamily="66" charset="0"/>
                <a:cs typeface="Times New Roman" pitchFamily="18" charset="0"/>
              </a:rPr>
              <a:t>composée à 60% de cellulose.</a:t>
            </a:r>
            <a:r>
              <a:rPr lang="fr-FR" b="1" dirty="0" smtClean="0">
                <a:latin typeface="Comic Sans MS" pitchFamily="66" charset="0"/>
                <a:cs typeface="Times New Roman" pitchFamily="18" charset="0"/>
              </a:rPr>
              <a:t> </a:t>
            </a:r>
            <a:endParaRPr lang="fr-FR" dirty="0" smtClean="0">
              <a:cs typeface="Times New Roman" pitchFamily="18" charset="0"/>
            </a:endParaRPr>
          </a:p>
          <a:p>
            <a:pPr algn="l"/>
            <a:r>
              <a:rPr lang="fr-FR" b="1" dirty="0" smtClean="0">
                <a:latin typeface="Comic Sans MS" pitchFamily="66" charset="0"/>
                <a:cs typeface="Times New Roman" pitchFamily="18" charset="0"/>
              </a:rPr>
              <a:t>Système circulatoire rudimentaire</a:t>
            </a:r>
            <a:r>
              <a:rPr lang="fr-FR" dirty="0" smtClean="0">
                <a:latin typeface="Comic Sans MS" pitchFamily="66" charset="0"/>
                <a:cs typeface="Times New Roman" pitchFamily="18" charset="0"/>
              </a:rPr>
              <a:t>: un cœur contractile et un système de lacunes sanguinaires. La circulation sanguine se fait, alternativement,</a:t>
            </a:r>
            <a:r>
              <a:rPr lang="fr-FR" baseline="0" dirty="0" smtClean="0">
                <a:latin typeface="Comic Sans MS" pitchFamily="66" charset="0"/>
                <a:cs typeface="Times New Roman" pitchFamily="18" charset="0"/>
              </a:rPr>
              <a:t> </a:t>
            </a:r>
            <a:r>
              <a:rPr lang="fr-FR" dirty="0" smtClean="0">
                <a:latin typeface="Comic Sans MS" pitchFamily="66" charset="0"/>
                <a:cs typeface="Times New Roman" pitchFamily="18" charset="0"/>
              </a:rPr>
              <a:t>dans un sens et dans un autre</a:t>
            </a:r>
            <a:endParaRPr lang="fr-FR" dirty="0" smtClean="0">
              <a:cs typeface="Times New Roman" pitchFamily="18" charset="0"/>
            </a:endParaRPr>
          </a:p>
          <a:p>
            <a:pPr algn="l"/>
            <a:r>
              <a:rPr lang="fr-FR" b="1" dirty="0" smtClean="0">
                <a:latin typeface="Comic Sans MS" pitchFamily="66" charset="0"/>
                <a:cs typeface="Times New Roman" pitchFamily="18" charset="0"/>
              </a:rPr>
              <a:t>Système nerveux</a:t>
            </a:r>
            <a:r>
              <a:rPr lang="fr-FR" dirty="0" smtClean="0">
                <a:latin typeface="Comic Sans MS" pitchFamily="66" charset="0"/>
                <a:cs typeface="Times New Roman" pitchFamily="18" charset="0"/>
              </a:rPr>
              <a:t> : un ganglion </a:t>
            </a:r>
            <a:r>
              <a:rPr lang="fr-FR" dirty="0" err="1" smtClean="0">
                <a:latin typeface="Comic Sans MS" pitchFamily="66" charset="0"/>
                <a:cs typeface="Times New Roman" pitchFamily="18" charset="0"/>
              </a:rPr>
              <a:t>cérébroïde</a:t>
            </a:r>
            <a:r>
              <a:rPr lang="fr-FR" dirty="0" smtClean="0">
                <a:latin typeface="Comic Sans MS" pitchFamily="66" charset="0"/>
                <a:cs typeface="Times New Roman" pitchFamily="18" charset="0"/>
              </a:rPr>
              <a:t> et une glande neurale. Immobiles, pour les </a:t>
            </a:r>
            <a:r>
              <a:rPr lang="fr-FR" dirty="0" err="1" smtClean="0">
                <a:latin typeface="Comic Sans MS" pitchFamily="66" charset="0"/>
                <a:cs typeface="Times New Roman" pitchFamily="18" charset="0"/>
              </a:rPr>
              <a:t>ascidaciés</a:t>
            </a:r>
            <a:r>
              <a:rPr lang="fr-FR" dirty="0" smtClean="0">
                <a:latin typeface="Comic Sans MS" pitchFamily="66" charset="0"/>
                <a:cs typeface="Times New Roman" pitchFamily="18" charset="0"/>
              </a:rPr>
              <a:t>, ces animaux ont  néanmoins des contractions périodiques d’ouverture et de fermeture des siphons. Ce sont des filtreurs actifs. Le siphon buccal est muni d'une couronne de tentacule relié au ganglion nerveux.</a:t>
            </a:r>
            <a:endParaRPr lang="fr-FR" dirty="0" smtClean="0">
              <a:cs typeface="Times New Roman" pitchFamily="18" charset="0"/>
            </a:endParaRPr>
          </a:p>
          <a:p>
            <a:pPr algn="l"/>
            <a:r>
              <a:rPr lang="fr-FR" b="1" dirty="0" smtClean="0">
                <a:latin typeface="Comic Sans MS" pitchFamily="66" charset="0"/>
                <a:cs typeface="Times New Roman" pitchFamily="18" charset="0"/>
              </a:rPr>
              <a:t>Système reproducteur: </a:t>
            </a:r>
            <a:r>
              <a:rPr lang="fr-FR" dirty="0" smtClean="0">
                <a:latin typeface="Comic Sans MS" pitchFamily="66" charset="0"/>
                <a:cs typeface="Times New Roman" pitchFamily="18" charset="0"/>
              </a:rPr>
              <a:t>En général les testicules et les ovaires sont présents simultanément chez chaque individu.</a:t>
            </a:r>
            <a:endParaRPr lang="fr-FR" dirty="0" smtClean="0">
              <a:cs typeface="Times New Roman" pitchFamily="18" charset="0"/>
            </a:endParaRPr>
          </a:p>
          <a:p>
            <a:pPr algn="l"/>
            <a:r>
              <a:rPr lang="fr-FR" b="1" dirty="0" smtClean="0">
                <a:latin typeface="Comic Sans MS" pitchFamily="66" charset="0"/>
                <a:cs typeface="Times New Roman" pitchFamily="18" charset="0"/>
              </a:rPr>
              <a:t>Système digestif et respiratoire</a:t>
            </a:r>
            <a:r>
              <a:rPr lang="fr-FR" dirty="0" smtClean="0">
                <a:latin typeface="Comic Sans MS" pitchFamily="66" charset="0"/>
                <a:cs typeface="Times New Roman" pitchFamily="18" charset="0"/>
              </a:rPr>
              <a:t>:</a:t>
            </a:r>
            <a:r>
              <a:rPr lang="fr-FR" baseline="0" dirty="0" smtClean="0">
                <a:latin typeface="Comic Sans MS" pitchFamily="66" charset="0"/>
                <a:cs typeface="Times New Roman" pitchFamily="18" charset="0"/>
              </a:rPr>
              <a:t> </a:t>
            </a:r>
            <a:r>
              <a:rPr lang="fr-FR" dirty="0" smtClean="0">
                <a:latin typeface="Comic Sans MS" pitchFamily="66" charset="0"/>
                <a:cs typeface="Times New Roman" pitchFamily="18" charset="0"/>
              </a:rPr>
              <a:t>composé d'un filtre percé de nombreux orifices (fentes ou trémas)  appelé sac branchial ou  pharynx. Il est parcouru par des vaisseaux sanguins, et a un rôle de branchies. C'est dans ce sac que les nutriments sont captés</a:t>
            </a:r>
            <a:r>
              <a:rPr lang="fr-FR" dirty="0" smtClean="0">
                <a:latin typeface="Times New Roman" pitchFamily="18" charset="0"/>
                <a:cs typeface="+mn-cs"/>
              </a:rPr>
              <a:t>.</a:t>
            </a:r>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B21370-F6ED-461F-A8D0-9E7202CCE582}" type="slidenum">
              <a:rPr lang="fr-FR"/>
              <a:pPr/>
              <a:t>8</a:t>
            </a:fld>
            <a:endParaRPr lang="fr-FR" dirty="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pPr algn="l"/>
            <a:r>
              <a:rPr lang="fr-FR" dirty="0" smtClean="0"/>
              <a:t>Siphon oral ou buccal, siphon cloacal, un système digestif intestin, rectum, un système circulatoire rudimentaire cœur  contractile des lacunes sanguines un pharynx garni de branchies. Le filtre branchial sert à la nourriture et à la respiration,. Un système nerveux (ganglion </a:t>
            </a:r>
            <a:r>
              <a:rPr lang="fr-FR" dirty="0" err="1" smtClean="0"/>
              <a:t>cérébroïde</a:t>
            </a:r>
            <a:r>
              <a:rPr lang="fr-FR" dirty="0" smtClean="0"/>
              <a:t> et une glande neurale).</a:t>
            </a:r>
          </a:p>
          <a:p>
            <a:pPr algn="l"/>
            <a:r>
              <a:rPr lang="fr-FR" dirty="0" smtClean="0"/>
              <a:t> Un bourgeonnement en cours.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3E55AE-386D-48E9-9347-5F9050790D8E}" type="slidenum">
              <a:rPr lang="fr-FR"/>
              <a:pPr/>
              <a:t>9</a:t>
            </a:fld>
            <a:endParaRPr lang="fr-FR" dirty="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077" name="Group 29"/>
          <p:cNvGrpSpPr>
            <a:grpSpLocks/>
          </p:cNvGrpSpPr>
          <p:nvPr/>
        </p:nvGrpSpPr>
        <p:grpSpPr bwMode="auto">
          <a:xfrm>
            <a:off x="0" y="0"/>
            <a:ext cx="9144000" cy="6858000"/>
            <a:chOff x="0" y="0"/>
            <a:chExt cx="5760" cy="4320"/>
          </a:xfrm>
        </p:grpSpPr>
        <p:grpSp>
          <p:nvGrpSpPr>
            <p:cNvPr id="2050" name="Group 2"/>
            <p:cNvGrpSpPr>
              <a:grpSpLocks/>
            </p:cNvGrpSpPr>
            <p:nvPr userDrawn="1"/>
          </p:nvGrpSpPr>
          <p:grpSpPr bwMode="auto">
            <a:xfrm>
              <a:off x="0" y="0"/>
              <a:ext cx="5568" cy="4320"/>
              <a:chOff x="0" y="0"/>
              <a:chExt cx="5568" cy="4320"/>
            </a:xfrm>
          </p:grpSpPr>
          <p:grpSp>
            <p:nvGrpSpPr>
              <p:cNvPr id="2051" name="Group 3"/>
              <p:cNvGrpSpPr>
                <a:grpSpLocks/>
              </p:cNvGrpSpPr>
              <p:nvPr userDrawn="1"/>
            </p:nvGrpSpPr>
            <p:grpSpPr bwMode="auto">
              <a:xfrm>
                <a:off x="0" y="0"/>
                <a:ext cx="3216" cy="3072"/>
                <a:chOff x="0" y="0"/>
                <a:chExt cx="2928" cy="2784"/>
              </a:xfrm>
            </p:grpSpPr>
            <p:sp>
              <p:nvSpPr>
                <p:cNvPr id="2052"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endParaRPr lang="fr-FR"/>
                </a:p>
              </p:txBody>
            </p:sp>
            <p:sp>
              <p:nvSpPr>
                <p:cNvPr id="2053"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p:spPr>
              <p:txBody>
                <a:bodyPr wrap="none" anchor="ctr"/>
                <a:lstStyle/>
                <a:p>
                  <a:endParaRPr lang="fr-FR"/>
                </a:p>
              </p:txBody>
            </p:sp>
            <p:sp>
              <p:nvSpPr>
                <p:cNvPr id="2054"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p:spPr>
              <p:txBody>
                <a:bodyPr wrap="none" anchor="ctr"/>
                <a:lstStyle/>
                <a:p>
                  <a:endParaRPr lang="fr-FR"/>
                </a:p>
              </p:txBody>
            </p:sp>
            <p:sp>
              <p:nvSpPr>
                <p:cNvPr id="2055"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endParaRPr lang="fr-FR"/>
                </a:p>
              </p:txBody>
            </p:sp>
            <p:sp>
              <p:nvSpPr>
                <p:cNvPr id="2056"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endParaRPr lang="fr-FR"/>
                </a:p>
              </p:txBody>
            </p:sp>
          </p:grpSp>
          <p:grpSp>
            <p:nvGrpSpPr>
              <p:cNvPr id="2057" name="Group 9"/>
              <p:cNvGrpSpPr>
                <a:grpSpLocks/>
              </p:cNvGrpSpPr>
              <p:nvPr userDrawn="1"/>
            </p:nvGrpSpPr>
            <p:grpSpPr bwMode="auto">
              <a:xfrm>
                <a:off x="2016" y="2016"/>
                <a:ext cx="2448" cy="2304"/>
                <a:chOff x="0" y="0"/>
                <a:chExt cx="2928" cy="2784"/>
              </a:xfrm>
            </p:grpSpPr>
            <p:sp>
              <p:nvSpPr>
                <p:cNvPr id="2058"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endParaRPr lang="fr-FR"/>
                </a:p>
              </p:txBody>
            </p:sp>
            <p:sp>
              <p:nvSpPr>
                <p:cNvPr id="2059"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p:spPr>
              <p:txBody>
                <a:bodyPr wrap="none" anchor="ctr"/>
                <a:lstStyle/>
                <a:p>
                  <a:endParaRPr lang="fr-FR"/>
                </a:p>
              </p:txBody>
            </p:sp>
            <p:sp>
              <p:nvSpPr>
                <p:cNvPr id="2060"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p:spPr>
              <p:txBody>
                <a:bodyPr wrap="none" anchor="ctr"/>
                <a:lstStyle/>
                <a:p>
                  <a:endParaRPr lang="fr-FR"/>
                </a:p>
              </p:txBody>
            </p:sp>
            <p:sp>
              <p:nvSpPr>
                <p:cNvPr id="206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endParaRPr lang="fr-FR"/>
                </a:p>
              </p:txBody>
            </p:sp>
            <p:sp>
              <p:nvSpPr>
                <p:cNvPr id="2062"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endParaRPr lang="fr-FR"/>
                </a:p>
              </p:txBody>
            </p:sp>
          </p:grpSp>
          <p:grpSp>
            <p:nvGrpSpPr>
              <p:cNvPr id="2063" name="Group 15"/>
              <p:cNvGrpSpPr>
                <a:grpSpLocks/>
              </p:cNvGrpSpPr>
              <p:nvPr userDrawn="1"/>
            </p:nvGrpSpPr>
            <p:grpSpPr bwMode="auto">
              <a:xfrm>
                <a:off x="2832" y="96"/>
                <a:ext cx="2736" cy="2592"/>
                <a:chOff x="0" y="0"/>
                <a:chExt cx="2928" cy="2784"/>
              </a:xfrm>
            </p:grpSpPr>
            <p:sp>
              <p:nvSpPr>
                <p:cNvPr id="2064"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endParaRPr lang="fr-FR"/>
                </a:p>
              </p:txBody>
            </p:sp>
            <p:sp>
              <p:nvSpPr>
                <p:cNvPr id="2065"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p:spPr>
              <p:txBody>
                <a:bodyPr wrap="none" anchor="ctr"/>
                <a:lstStyle/>
                <a:p>
                  <a:endParaRPr lang="fr-FR"/>
                </a:p>
              </p:txBody>
            </p:sp>
            <p:sp>
              <p:nvSpPr>
                <p:cNvPr id="2066"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p:spPr>
              <p:txBody>
                <a:bodyPr wrap="none" anchor="ctr"/>
                <a:lstStyle/>
                <a:p>
                  <a:endParaRPr lang="fr-FR"/>
                </a:p>
              </p:txBody>
            </p:sp>
            <p:sp>
              <p:nvSpPr>
                <p:cNvPr id="2067"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endParaRPr lang="fr-FR"/>
                </a:p>
              </p:txBody>
            </p:sp>
            <p:sp>
              <p:nvSpPr>
                <p:cNvPr id="2068"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endParaRPr lang="fr-FR"/>
                </a:p>
              </p:txBody>
            </p:sp>
          </p:grpSp>
        </p:grpSp>
        <p:sp>
          <p:nvSpPr>
            <p:cNvPr id="2074" name="Line 26"/>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endParaRPr lang="fr-FR"/>
            </a:p>
          </p:txBody>
        </p:sp>
        <p:sp>
          <p:nvSpPr>
            <p:cNvPr id="2075" name="Line 27"/>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endParaRPr lang="fr-FR"/>
            </a:p>
          </p:txBody>
        </p:sp>
        <p:sp>
          <p:nvSpPr>
            <p:cNvPr id="2076" name="Line 28"/>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endParaRPr lang="fr-FR"/>
            </a:p>
          </p:txBody>
        </p:sp>
      </p:grpSp>
      <p:sp>
        <p:nvSpPr>
          <p:cNvPr id="2069" name="Rectangle 21"/>
          <p:cNvSpPr>
            <a:spLocks noGrp="1" noChangeArrowheads="1"/>
          </p:cNvSpPr>
          <p:nvPr>
            <p:ph type="ctrTitle"/>
          </p:nvPr>
        </p:nvSpPr>
        <p:spPr>
          <a:xfrm>
            <a:off x="685800" y="2286000"/>
            <a:ext cx="7772400" cy="1143000"/>
          </a:xfrm>
        </p:spPr>
        <p:txBody>
          <a:bodyPr/>
          <a:lstStyle>
            <a:lvl1pPr>
              <a:defRPr/>
            </a:lvl1pPr>
          </a:lstStyle>
          <a:p>
            <a:r>
              <a:rPr lang="fr-FR"/>
              <a:t>Cliquez pour modifier le style du titre du masque</a:t>
            </a:r>
          </a:p>
        </p:txBody>
      </p:sp>
      <p:sp>
        <p:nvSpPr>
          <p:cNvPr id="2070" name="Rectangle 2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fr-FR"/>
              <a:t>Cliquez pour modifier le style des sous-titres du masque</a:t>
            </a:r>
          </a:p>
        </p:txBody>
      </p:sp>
      <p:sp>
        <p:nvSpPr>
          <p:cNvPr id="2071" name="Rectangle 23"/>
          <p:cNvSpPr>
            <a:spLocks noGrp="1" noChangeArrowheads="1"/>
          </p:cNvSpPr>
          <p:nvPr>
            <p:ph type="dt" sz="half" idx="2"/>
          </p:nvPr>
        </p:nvSpPr>
        <p:spPr/>
        <p:txBody>
          <a:bodyPr/>
          <a:lstStyle>
            <a:lvl1pPr>
              <a:defRPr b="0"/>
            </a:lvl1pPr>
          </a:lstStyle>
          <a:p>
            <a:endParaRPr lang="fr-FR"/>
          </a:p>
        </p:txBody>
      </p:sp>
      <p:sp>
        <p:nvSpPr>
          <p:cNvPr id="2072" name="Rectangle 24"/>
          <p:cNvSpPr>
            <a:spLocks noGrp="1" noChangeArrowheads="1"/>
          </p:cNvSpPr>
          <p:nvPr>
            <p:ph type="ftr" sz="quarter" idx="3"/>
          </p:nvPr>
        </p:nvSpPr>
        <p:spPr/>
        <p:txBody>
          <a:bodyPr/>
          <a:lstStyle>
            <a:lvl1pPr>
              <a:defRPr b="0"/>
            </a:lvl1pPr>
          </a:lstStyle>
          <a:p>
            <a:endParaRPr lang="fr-FR"/>
          </a:p>
        </p:txBody>
      </p:sp>
      <p:sp>
        <p:nvSpPr>
          <p:cNvPr id="2073" name="Rectangle 25"/>
          <p:cNvSpPr>
            <a:spLocks noGrp="1" noChangeArrowheads="1"/>
          </p:cNvSpPr>
          <p:nvPr>
            <p:ph type="sldNum" sz="quarter" idx="4"/>
          </p:nvPr>
        </p:nvSpPr>
        <p:spPr/>
        <p:txBody>
          <a:bodyPr/>
          <a:lstStyle>
            <a:lvl1pPr>
              <a:defRPr b="0"/>
            </a:lvl1pPr>
          </a:lstStyle>
          <a:p>
            <a:fld id="{291314CF-DB50-4452-8176-C15C0D5A96FF}"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446DF861-D8C3-4F5C-83FC-59A159E414D6}"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3040AD00-E33C-4C41-8A0F-32A6E9CB7EF7}"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7B779A6F-D1FE-4DA9-AB69-8E3771B787CF}"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6C157561-544B-4C5D-B79B-3FAE45AD59FF}"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2C8DA891-031E-419A-A6FE-06766690F49A}"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4949A2CB-4113-4EDC-BEF2-95219C683611}"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199F4C79-EFF7-400E-B92C-670A1DBEF0F4}"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3D30D785-EF61-43CA-9983-69D2B236A8D6}"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C1C9E7C5-CD1E-42C0-BAFA-16087B7E6F78}"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76BBD83C-87CF-431E-B224-56C26FF030C7}"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49" name="Group 25"/>
          <p:cNvGrpSpPr>
            <a:grpSpLocks/>
          </p:cNvGrpSpPr>
          <p:nvPr/>
        </p:nvGrpSpPr>
        <p:grpSpPr bwMode="auto">
          <a:xfrm>
            <a:off x="0" y="0"/>
            <a:ext cx="8839200" cy="6858000"/>
            <a:chOff x="0" y="0"/>
            <a:chExt cx="5568" cy="4320"/>
          </a:xfrm>
        </p:grpSpPr>
        <p:grpSp>
          <p:nvGrpSpPr>
            <p:cNvPr id="1036" name="Group 12"/>
            <p:cNvGrpSpPr>
              <a:grpSpLocks/>
            </p:cNvGrpSpPr>
            <p:nvPr userDrawn="1"/>
          </p:nvGrpSpPr>
          <p:grpSpPr bwMode="auto">
            <a:xfrm>
              <a:off x="0" y="0"/>
              <a:ext cx="3216" cy="3072"/>
              <a:chOff x="0" y="0"/>
              <a:chExt cx="2928" cy="2784"/>
            </a:xfrm>
          </p:grpSpPr>
          <p:sp>
            <p:nvSpPr>
              <p:cNvPr id="1031" name="Oval 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endParaRPr lang="fr-FR"/>
              </a:p>
            </p:txBody>
          </p:sp>
          <p:sp>
            <p:nvSpPr>
              <p:cNvPr id="1032" name="Oval 8"/>
              <p:cNvSpPr>
                <a:spLocks noChangeArrowheads="1"/>
              </p:cNvSpPr>
              <p:nvPr userDrawn="1"/>
            </p:nvSpPr>
            <p:spPr bwMode="auto">
              <a:xfrm>
                <a:off x="240" y="240"/>
                <a:ext cx="2448" cy="2304"/>
              </a:xfrm>
              <a:prstGeom prst="ellipse">
                <a:avLst/>
              </a:prstGeom>
              <a:noFill/>
              <a:ln w="9525">
                <a:solidFill>
                  <a:schemeClr val="accent1"/>
                </a:solidFill>
                <a:round/>
                <a:headEnd/>
                <a:tailEnd/>
              </a:ln>
              <a:effectLst/>
            </p:spPr>
            <p:txBody>
              <a:bodyPr wrap="none" anchor="ctr"/>
              <a:lstStyle/>
              <a:p>
                <a:endParaRPr lang="fr-FR"/>
              </a:p>
            </p:txBody>
          </p:sp>
          <p:sp>
            <p:nvSpPr>
              <p:cNvPr id="1033" name="Oval 9"/>
              <p:cNvSpPr>
                <a:spLocks noChangeArrowheads="1"/>
              </p:cNvSpPr>
              <p:nvPr userDrawn="1"/>
            </p:nvSpPr>
            <p:spPr bwMode="auto">
              <a:xfrm>
                <a:off x="480" y="480"/>
                <a:ext cx="1968" cy="1824"/>
              </a:xfrm>
              <a:prstGeom prst="ellipse">
                <a:avLst/>
              </a:prstGeom>
              <a:noFill/>
              <a:ln w="9525">
                <a:solidFill>
                  <a:schemeClr val="accent1"/>
                </a:solidFill>
                <a:round/>
                <a:headEnd/>
                <a:tailEnd/>
              </a:ln>
              <a:effectLst/>
            </p:spPr>
            <p:txBody>
              <a:bodyPr wrap="none" anchor="ctr"/>
              <a:lstStyle/>
              <a:p>
                <a:endParaRPr lang="fr-FR"/>
              </a:p>
            </p:txBody>
          </p:sp>
          <p:sp>
            <p:nvSpPr>
              <p:cNvPr id="1034" name="Oval 10"/>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endParaRPr lang="fr-FR"/>
              </a:p>
            </p:txBody>
          </p:sp>
          <p:sp>
            <p:nvSpPr>
              <p:cNvPr id="1035" name="Oval 1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endParaRPr lang="fr-FR"/>
              </a:p>
            </p:txBody>
          </p:sp>
        </p:grpSp>
        <p:grpSp>
          <p:nvGrpSpPr>
            <p:cNvPr id="1037" name="Group 13"/>
            <p:cNvGrpSpPr>
              <a:grpSpLocks/>
            </p:cNvGrpSpPr>
            <p:nvPr userDrawn="1"/>
          </p:nvGrpSpPr>
          <p:grpSpPr bwMode="auto">
            <a:xfrm>
              <a:off x="2016" y="2016"/>
              <a:ext cx="2448" cy="2304"/>
              <a:chOff x="0" y="0"/>
              <a:chExt cx="2928" cy="2784"/>
            </a:xfrm>
          </p:grpSpPr>
          <p:sp>
            <p:nvSpPr>
              <p:cNvPr id="1038" name="Oval 1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endParaRPr lang="fr-FR"/>
              </a:p>
            </p:txBody>
          </p:sp>
          <p:sp>
            <p:nvSpPr>
              <p:cNvPr id="1039" name="Oval 15"/>
              <p:cNvSpPr>
                <a:spLocks noChangeArrowheads="1"/>
              </p:cNvSpPr>
              <p:nvPr userDrawn="1"/>
            </p:nvSpPr>
            <p:spPr bwMode="auto">
              <a:xfrm>
                <a:off x="240" y="240"/>
                <a:ext cx="2448" cy="2304"/>
              </a:xfrm>
              <a:prstGeom prst="ellipse">
                <a:avLst/>
              </a:prstGeom>
              <a:noFill/>
              <a:ln w="9525">
                <a:solidFill>
                  <a:schemeClr val="accent1"/>
                </a:solidFill>
                <a:round/>
                <a:headEnd/>
                <a:tailEnd/>
              </a:ln>
              <a:effectLst/>
            </p:spPr>
            <p:txBody>
              <a:bodyPr wrap="none" anchor="ctr"/>
              <a:lstStyle/>
              <a:p>
                <a:endParaRPr lang="fr-FR"/>
              </a:p>
            </p:txBody>
          </p:sp>
          <p:sp>
            <p:nvSpPr>
              <p:cNvPr id="1040" name="Oval 16"/>
              <p:cNvSpPr>
                <a:spLocks noChangeArrowheads="1"/>
              </p:cNvSpPr>
              <p:nvPr userDrawn="1"/>
            </p:nvSpPr>
            <p:spPr bwMode="auto">
              <a:xfrm>
                <a:off x="480" y="480"/>
                <a:ext cx="1968" cy="1824"/>
              </a:xfrm>
              <a:prstGeom prst="ellipse">
                <a:avLst/>
              </a:prstGeom>
              <a:noFill/>
              <a:ln w="9525">
                <a:solidFill>
                  <a:schemeClr val="accent1"/>
                </a:solidFill>
                <a:round/>
                <a:headEnd/>
                <a:tailEnd/>
              </a:ln>
              <a:effectLst/>
            </p:spPr>
            <p:txBody>
              <a:bodyPr wrap="none" anchor="ctr"/>
              <a:lstStyle/>
              <a:p>
                <a:endParaRPr lang="fr-FR"/>
              </a:p>
            </p:txBody>
          </p:sp>
          <p:sp>
            <p:nvSpPr>
              <p:cNvPr id="1041" name="Oval 17"/>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endParaRPr lang="fr-FR"/>
              </a:p>
            </p:txBody>
          </p:sp>
          <p:sp>
            <p:nvSpPr>
              <p:cNvPr id="1042" name="Oval 1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endParaRPr lang="fr-FR"/>
              </a:p>
            </p:txBody>
          </p:sp>
        </p:grpSp>
        <p:grpSp>
          <p:nvGrpSpPr>
            <p:cNvPr id="1043" name="Group 19"/>
            <p:cNvGrpSpPr>
              <a:grpSpLocks/>
            </p:cNvGrpSpPr>
            <p:nvPr userDrawn="1"/>
          </p:nvGrpSpPr>
          <p:grpSpPr bwMode="auto">
            <a:xfrm>
              <a:off x="2832" y="96"/>
              <a:ext cx="2736" cy="2592"/>
              <a:chOff x="0" y="0"/>
              <a:chExt cx="2928" cy="2784"/>
            </a:xfrm>
          </p:grpSpPr>
          <p:sp>
            <p:nvSpPr>
              <p:cNvPr id="1044" name="Oval 2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endParaRPr lang="fr-FR"/>
              </a:p>
            </p:txBody>
          </p:sp>
          <p:sp>
            <p:nvSpPr>
              <p:cNvPr id="1045" name="Oval 21"/>
              <p:cNvSpPr>
                <a:spLocks noChangeArrowheads="1"/>
              </p:cNvSpPr>
              <p:nvPr userDrawn="1"/>
            </p:nvSpPr>
            <p:spPr bwMode="auto">
              <a:xfrm>
                <a:off x="240" y="240"/>
                <a:ext cx="2448" cy="2304"/>
              </a:xfrm>
              <a:prstGeom prst="ellipse">
                <a:avLst/>
              </a:prstGeom>
              <a:noFill/>
              <a:ln w="9525">
                <a:solidFill>
                  <a:schemeClr val="accent1"/>
                </a:solidFill>
                <a:round/>
                <a:headEnd/>
                <a:tailEnd/>
              </a:ln>
              <a:effectLst/>
            </p:spPr>
            <p:txBody>
              <a:bodyPr wrap="none" anchor="ctr"/>
              <a:lstStyle/>
              <a:p>
                <a:endParaRPr lang="fr-FR"/>
              </a:p>
            </p:txBody>
          </p:sp>
          <p:sp>
            <p:nvSpPr>
              <p:cNvPr id="1046" name="Oval 22"/>
              <p:cNvSpPr>
                <a:spLocks noChangeArrowheads="1"/>
              </p:cNvSpPr>
              <p:nvPr userDrawn="1"/>
            </p:nvSpPr>
            <p:spPr bwMode="auto">
              <a:xfrm>
                <a:off x="480" y="480"/>
                <a:ext cx="1968" cy="1824"/>
              </a:xfrm>
              <a:prstGeom prst="ellipse">
                <a:avLst/>
              </a:prstGeom>
              <a:noFill/>
              <a:ln w="9525">
                <a:solidFill>
                  <a:schemeClr val="accent1"/>
                </a:solidFill>
                <a:round/>
                <a:headEnd/>
                <a:tailEnd/>
              </a:ln>
              <a:effectLst/>
            </p:spPr>
            <p:txBody>
              <a:bodyPr wrap="none" anchor="ctr"/>
              <a:lstStyle/>
              <a:p>
                <a:endParaRPr lang="fr-FR"/>
              </a:p>
            </p:txBody>
          </p:sp>
          <p:sp>
            <p:nvSpPr>
              <p:cNvPr id="1047" name="Oval 2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endParaRPr lang="fr-FR"/>
              </a:p>
            </p:txBody>
          </p:sp>
          <p:sp>
            <p:nvSpPr>
              <p:cNvPr id="1048" name="Oval 2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endParaRPr lang="fr-FR"/>
              </a:p>
            </p:txBody>
          </p:sp>
        </p:grpSp>
      </p:grpSp>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vl1pPr>
          </a:lstStyle>
          <a:p>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vl1pPr>
          </a:lstStyle>
          <a:p>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fld id="{94986E7B-2401-4071-BBB0-F6C5B204C04E}" type="slidenum">
              <a:rPr lang="fr-FR"/>
              <a:pPr/>
              <a:t>‹N°›</a:t>
            </a:fld>
            <a:endParaRPr lang="fr-F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110000"/>
        <a:buChar char="•"/>
        <a:defRPr sz="2800">
          <a:solidFill>
            <a:schemeClr val="tx1"/>
          </a:solidFill>
          <a:latin typeface="+mn-lt"/>
        </a:defRPr>
      </a:lvl2pPr>
      <a:lvl3pPr marL="1143000" indent="-228600" algn="l" rtl="0" fontAlgn="base">
        <a:spcBef>
          <a:spcPct val="20000"/>
        </a:spcBef>
        <a:spcAft>
          <a:spcPct val="0"/>
        </a:spcAft>
        <a:buClr>
          <a:schemeClr val="folHlink"/>
        </a:buClr>
        <a:buSzPct val="110000"/>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resident@plongeemayenne.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hemeOverride" Target="../theme/themeOverride13.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p:txBody>
          <a:bodyPr/>
          <a:lstStyle/>
          <a:p>
            <a:r>
              <a:rPr lang="fr-FR" sz="4000" b="1" dirty="0">
                <a:solidFill>
                  <a:srgbClr val="66CCFF"/>
                </a:solidFill>
                <a:latin typeface="Tempus Sans ITC" pitchFamily="82" charset="0"/>
              </a:rPr>
              <a:t>Les UROCHORDES</a:t>
            </a:r>
            <a:r>
              <a:rPr lang="fr-FR" sz="4000" dirty="0"/>
              <a:t> </a:t>
            </a:r>
            <a:br>
              <a:rPr lang="fr-FR" sz="4000" dirty="0"/>
            </a:br>
            <a:r>
              <a:rPr lang="fr-FR" sz="2800" dirty="0" err="1">
                <a:solidFill>
                  <a:srgbClr val="FFFF00"/>
                </a:solidFill>
                <a:latin typeface="Tempus Sans ITC" pitchFamily="82" charset="0"/>
              </a:rPr>
              <a:t>Uro</a:t>
            </a:r>
            <a:r>
              <a:rPr lang="fr-FR" sz="2800">
                <a:solidFill>
                  <a:srgbClr val="FFFF00"/>
                </a:solidFill>
                <a:latin typeface="Tempus Sans ITC" pitchFamily="82" charset="0"/>
              </a:rPr>
              <a:t> = queue, chord ou cord = boyau corde</a:t>
            </a:r>
            <a:br>
              <a:rPr lang="fr-FR" sz="2800">
                <a:solidFill>
                  <a:srgbClr val="FFFF00"/>
                </a:solidFill>
                <a:latin typeface="Tempus Sans ITC" pitchFamily="82" charset="0"/>
              </a:rPr>
            </a:br>
            <a:endParaRPr lang="fr-FR" sz="2800">
              <a:solidFill>
                <a:srgbClr val="FFFF00"/>
              </a:solidFill>
              <a:latin typeface="Tempus Sans ITC" pitchFamily="82" charset="0"/>
            </a:endParaRPr>
          </a:p>
        </p:txBody>
      </p:sp>
      <p:sp>
        <p:nvSpPr>
          <p:cNvPr id="20483" name="Rectangle 3"/>
          <p:cNvSpPr>
            <a:spLocks noGrp="1" noChangeArrowheads="1"/>
          </p:cNvSpPr>
          <p:nvPr>
            <p:ph type="subTitle" idx="1"/>
          </p:nvPr>
        </p:nvSpPr>
        <p:spPr>
          <a:xfrm>
            <a:off x="533400" y="3886200"/>
            <a:ext cx="8153400" cy="1752600"/>
          </a:xfrm>
        </p:spPr>
        <p:txBody>
          <a:bodyPr/>
          <a:lstStyle/>
          <a:p>
            <a:pPr>
              <a:lnSpc>
                <a:spcPct val="80000"/>
              </a:lnSpc>
            </a:pPr>
            <a:r>
              <a:rPr lang="en-US" sz="1800" b="1">
                <a:solidFill>
                  <a:srgbClr val="66CCFF"/>
                </a:solidFill>
                <a:latin typeface="Comic Sans MS" pitchFamily="66" charset="0"/>
              </a:rPr>
              <a:t>C.S.M.</a:t>
            </a:r>
            <a:endParaRPr lang="fr-FR" sz="1800" b="1">
              <a:solidFill>
                <a:srgbClr val="66CCFF"/>
              </a:solidFill>
              <a:latin typeface="Comic Sans MS" pitchFamily="66" charset="0"/>
            </a:endParaRPr>
          </a:p>
          <a:p>
            <a:pPr>
              <a:lnSpc>
                <a:spcPct val="80000"/>
              </a:lnSpc>
            </a:pPr>
            <a:r>
              <a:rPr lang="fr-FR" sz="1600">
                <a:solidFill>
                  <a:srgbClr val="66CCFF"/>
                </a:solidFill>
                <a:latin typeface="Comic Sans MS" pitchFamily="66" charset="0"/>
              </a:rPr>
              <a:t>Club Subaquatique Mayenne</a:t>
            </a:r>
            <a:br>
              <a:rPr lang="fr-FR" sz="1600">
                <a:solidFill>
                  <a:srgbClr val="66CCFF"/>
                </a:solidFill>
                <a:latin typeface="Comic Sans MS" pitchFamily="66" charset="0"/>
              </a:rPr>
            </a:br>
            <a:r>
              <a:rPr lang="fr-FR" sz="1600">
                <a:solidFill>
                  <a:srgbClr val="66CCFF"/>
                </a:solidFill>
                <a:latin typeface="Comic Sans MS" pitchFamily="66" charset="0"/>
              </a:rPr>
              <a:t>Piscine Robert-Buron</a:t>
            </a:r>
            <a:br>
              <a:rPr lang="fr-FR" sz="1600">
                <a:solidFill>
                  <a:srgbClr val="66CCFF"/>
                </a:solidFill>
                <a:latin typeface="Comic Sans MS" pitchFamily="66" charset="0"/>
              </a:rPr>
            </a:br>
            <a:r>
              <a:rPr lang="fr-FR" sz="1600">
                <a:solidFill>
                  <a:srgbClr val="66CCFF"/>
                </a:solidFill>
                <a:latin typeface="Comic Sans MS" pitchFamily="66" charset="0"/>
              </a:rPr>
              <a:t>53100 Mayenne</a:t>
            </a:r>
          </a:p>
          <a:p>
            <a:pPr>
              <a:lnSpc>
                <a:spcPct val="80000"/>
              </a:lnSpc>
            </a:pPr>
            <a:r>
              <a:rPr lang="fr-FR" sz="1600">
                <a:solidFill>
                  <a:srgbClr val="66CCFF"/>
                </a:solidFill>
                <a:latin typeface="Comic Sans MS" pitchFamily="66" charset="0"/>
              </a:rPr>
              <a:t>@-Mail : </a:t>
            </a:r>
            <a:r>
              <a:rPr lang="fr-FR" sz="1600">
                <a:solidFill>
                  <a:srgbClr val="FF3300"/>
                </a:solidFill>
                <a:latin typeface="Comic Sans MS" pitchFamily="66" charset="0"/>
                <a:hlinkClick r:id="rId3"/>
              </a:rPr>
              <a:t>president@plongeemayenne.org</a:t>
            </a:r>
            <a:r>
              <a:rPr lang="fr-FR" sz="1600">
                <a:solidFill>
                  <a:srgbClr val="66CCFF"/>
                </a:solidFill>
                <a:latin typeface="Comic Sans MS" pitchFamily="66" charset="0"/>
              </a:rPr>
              <a:t/>
            </a:r>
            <a:br>
              <a:rPr lang="fr-FR" sz="1600">
                <a:solidFill>
                  <a:srgbClr val="66CCFF"/>
                </a:solidFill>
                <a:latin typeface="Comic Sans MS" pitchFamily="66" charset="0"/>
              </a:rPr>
            </a:br>
            <a:r>
              <a:rPr lang="fr-FR" sz="1600">
                <a:solidFill>
                  <a:srgbClr val="66CCFF"/>
                </a:solidFill>
                <a:latin typeface="Comic Sans MS" pitchFamily="66" charset="0"/>
              </a:rPr>
              <a:t>Tél. Dom. : 0243023980	Tél. Bur. :	0243083750</a:t>
            </a:r>
          </a:p>
          <a:p>
            <a:pPr>
              <a:lnSpc>
                <a:spcPct val="80000"/>
              </a:lnSpc>
            </a:pPr>
            <a:r>
              <a:rPr lang="fr-FR" sz="1600">
                <a:solidFill>
                  <a:srgbClr val="66CCFF"/>
                </a:solidFill>
                <a:latin typeface="Comic Sans MS" pitchFamily="66" charset="0"/>
              </a:rPr>
              <a:t>Affilié n° 03 53-245		N°préfectoral: 2145</a:t>
            </a:r>
          </a:p>
          <a:p>
            <a:pPr>
              <a:lnSpc>
                <a:spcPct val="80000"/>
              </a:lnSpc>
            </a:pPr>
            <a:endParaRPr lang="fr-FR" sz="1600">
              <a:solidFill>
                <a:srgbClr val="66CCFF"/>
              </a:solidFill>
              <a:latin typeface="Comic Sans MS" pitchFamily="66" charset="0"/>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 calcmode="lin" valueType="num">
                                      <p:cBhvr additive="base">
                                        <p:cTn id="11"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48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 calcmode="lin" valueType="num">
                                      <p:cBhvr additive="base">
                                        <p:cTn id="15"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048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 calcmode="lin" valueType="num">
                                      <p:cBhvr additive="base">
                                        <p:cTn id="19"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descr="corde p84"/>
          <p:cNvPicPr>
            <a:picLocks noChangeAspect="1" noChangeArrowheads="1"/>
          </p:cNvPicPr>
          <p:nvPr/>
        </p:nvPicPr>
        <p:blipFill>
          <a:blip r:embed="rId4" cstate="print"/>
          <a:srcRect/>
          <a:stretch>
            <a:fillRect/>
          </a:stretch>
        </p:blipFill>
        <p:spPr bwMode="auto">
          <a:xfrm>
            <a:off x="1417638" y="2276475"/>
            <a:ext cx="6308725" cy="2305050"/>
          </a:xfrm>
          <a:prstGeom prst="rect">
            <a:avLst/>
          </a:prstGeom>
          <a:noFill/>
        </p:spPr>
      </p:pic>
      <p:sp>
        <p:nvSpPr>
          <p:cNvPr id="64515" name="Rectangle 3"/>
          <p:cNvSpPr>
            <a:spLocks noGrp="1" noChangeArrowheads="1"/>
          </p:cNvSpPr>
          <p:nvPr>
            <p:ph type="title" idx="4294967295"/>
          </p:nvPr>
        </p:nvSpPr>
        <p:spPr/>
        <p:txBody>
          <a:bodyPr/>
          <a:lstStyle/>
          <a:p>
            <a:r>
              <a:rPr lang="fr-FR" dirty="0"/>
              <a:t>Têtard de </a:t>
            </a:r>
            <a:r>
              <a:rPr lang="fr-FR" dirty="0" err="1"/>
              <a:t>claveline</a:t>
            </a:r>
            <a:r>
              <a:rPr lang="fr-FR" dirty="0"/>
              <a:t> </a:t>
            </a:r>
          </a:p>
        </p:txBody>
      </p:sp>
    </p:spTree>
  </p:cSld>
  <p:clrMapOvr>
    <a:overrideClrMapping bg1="lt1" tx1="dk1" bg2="lt2" tx2="dk2" accent1="accent1" accent2="accent2" accent3="accent3" accent4="accent4" accent5="accent5" accent6="accent6" hlink="hlink" folHlink="folHlink"/>
  </p:clrMapOvr>
  <p:transition>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609600" y="533400"/>
            <a:ext cx="7772400" cy="808038"/>
          </a:xfrm>
        </p:spPr>
        <p:txBody>
          <a:bodyPr/>
          <a:lstStyle/>
          <a:p>
            <a:r>
              <a:rPr lang="fr-FR" b="1">
                <a:solidFill>
                  <a:srgbClr val="66CCFF"/>
                </a:solidFill>
                <a:latin typeface="Tempus Sans ITC" pitchFamily="82" charset="0"/>
              </a:rPr>
              <a:t>Les UROCHORDES</a:t>
            </a:r>
            <a:r>
              <a:rPr lang="fr-FR"/>
              <a:t> </a:t>
            </a:r>
          </a:p>
        </p:txBody>
      </p:sp>
      <p:sp>
        <p:nvSpPr>
          <p:cNvPr id="75779" name="Rectangle 3"/>
          <p:cNvSpPr>
            <a:spLocks noGrp="1" noChangeArrowheads="1"/>
          </p:cNvSpPr>
          <p:nvPr>
            <p:ph type="subTitle" idx="1"/>
          </p:nvPr>
        </p:nvSpPr>
        <p:spPr>
          <a:xfrm>
            <a:off x="457200" y="1341438"/>
            <a:ext cx="8229600" cy="2087562"/>
          </a:xfrm>
        </p:spPr>
        <p:txBody>
          <a:bodyPr/>
          <a:lstStyle/>
          <a:p>
            <a:r>
              <a:rPr lang="fr-FR" b="1" dirty="0">
                <a:solidFill>
                  <a:srgbClr val="FFFF00"/>
                </a:solidFill>
                <a:latin typeface="Tempus Sans ITC" pitchFamily="82" charset="0"/>
              </a:rPr>
              <a:t>Les différences</a:t>
            </a:r>
            <a:r>
              <a:rPr lang="fr-FR" dirty="0">
                <a:solidFill>
                  <a:srgbClr val="FFFF00"/>
                </a:solidFill>
                <a:latin typeface="Tempus Sans ITC" pitchFamily="82" charset="0"/>
              </a:rPr>
              <a:t> :</a:t>
            </a:r>
          </a:p>
          <a:p>
            <a:pPr algn="l">
              <a:buFontTx/>
              <a:buChar char="•"/>
            </a:pPr>
            <a:r>
              <a:rPr lang="fr-FR" dirty="0">
                <a:solidFill>
                  <a:srgbClr val="FFFF00"/>
                </a:solidFill>
                <a:latin typeface="Tempus Sans ITC" pitchFamily="82" charset="0"/>
              </a:rPr>
              <a:t>Tuniques rugueuse ou lisse </a:t>
            </a:r>
          </a:p>
          <a:p>
            <a:pPr algn="l">
              <a:buFontTx/>
              <a:buChar char="•"/>
            </a:pPr>
            <a:r>
              <a:rPr lang="fr-FR" dirty="0">
                <a:solidFill>
                  <a:srgbClr val="FFFF00"/>
                </a:solidFill>
                <a:latin typeface="Tempus Sans ITC" pitchFamily="82" charset="0"/>
              </a:rPr>
              <a:t> Ils sont classées par les critères d’apparences</a:t>
            </a:r>
          </a:p>
          <a:p>
            <a:pPr algn="l">
              <a:buFontTx/>
              <a:buChar char="•"/>
            </a:pPr>
            <a:r>
              <a:rPr lang="fr-FR" dirty="0" smtClean="0">
                <a:solidFill>
                  <a:srgbClr val="FFFF00"/>
                </a:solidFill>
                <a:latin typeface="Tempus Sans ITC" pitchFamily="82" charset="0"/>
              </a:rPr>
              <a:t>ASCIDIACES</a:t>
            </a:r>
            <a:endParaRPr lang="fr-FR" dirty="0">
              <a:solidFill>
                <a:srgbClr val="FFFF00"/>
              </a:solidFill>
              <a:latin typeface="Tempus Sans ITC" pitchFamily="82" charset="0"/>
            </a:endParaRPr>
          </a:p>
          <a:p>
            <a:pPr marL="457200" lvl="1" indent="0"/>
            <a:r>
              <a:rPr lang="fr-FR" dirty="0">
                <a:solidFill>
                  <a:srgbClr val="FFFF00"/>
                </a:solidFill>
                <a:latin typeface="Tempus Sans ITC" pitchFamily="82" charset="0"/>
              </a:rPr>
              <a:t>Ascidies simples (20 cm), isolées ou en groupe,</a:t>
            </a:r>
          </a:p>
          <a:p>
            <a:pPr marL="457200" lvl="1" indent="0"/>
            <a:r>
              <a:rPr lang="fr-FR" dirty="0">
                <a:solidFill>
                  <a:srgbClr val="FFFF00"/>
                </a:solidFill>
                <a:latin typeface="Tempus Sans ITC" pitchFamily="82" charset="0"/>
              </a:rPr>
              <a:t>Ascidies sociales: se développent le long d’un stolon </a:t>
            </a:r>
          </a:p>
          <a:p>
            <a:pPr marL="457200" lvl="1" indent="0"/>
            <a:r>
              <a:rPr lang="fr-FR" dirty="0">
                <a:solidFill>
                  <a:srgbClr val="FFFF00"/>
                </a:solidFill>
                <a:latin typeface="Tempus Sans ITC" pitchFamily="82" charset="0"/>
              </a:rPr>
              <a:t>Ascidies composées  ou </a:t>
            </a:r>
            <a:r>
              <a:rPr lang="fr-FR" dirty="0" err="1">
                <a:solidFill>
                  <a:srgbClr val="FFFF00"/>
                </a:solidFill>
                <a:latin typeface="Tempus Sans ITC" pitchFamily="82" charset="0"/>
              </a:rPr>
              <a:t>synascidies</a:t>
            </a:r>
            <a:r>
              <a:rPr lang="fr-FR" dirty="0">
                <a:solidFill>
                  <a:srgbClr val="FFFF00"/>
                </a:solidFill>
                <a:latin typeface="Tempus Sans ITC" pitchFamily="82" charset="0"/>
              </a:rPr>
              <a:t> : une tunique et un siphon cloacal communs </a:t>
            </a:r>
          </a:p>
          <a:p>
            <a:pPr algn="l">
              <a:buFontTx/>
              <a:buChar char="•"/>
            </a:pPr>
            <a:r>
              <a:rPr lang="fr-FR" dirty="0">
                <a:solidFill>
                  <a:srgbClr val="FFFF00"/>
                </a:solidFill>
                <a:latin typeface="Tempus Sans ITC" pitchFamily="82" charset="0"/>
              </a:rPr>
              <a:t>THALIACES pélagiques (salpes)</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anim calcmode="lin" valueType="num">
                                      <p:cBhvr additive="base">
                                        <p:cTn id="11"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577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anim calcmode="lin" valueType="num">
                                      <p:cBhvr additive="base">
                                        <p:cTn id="15"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577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5779">
                                            <p:txEl>
                                              <p:pRg st="3" end="3"/>
                                            </p:txEl>
                                          </p:spTgt>
                                        </p:tgtEl>
                                        <p:attrNameLst>
                                          <p:attrName>style.visibility</p:attrName>
                                        </p:attrNameLst>
                                      </p:cBhvr>
                                      <p:to>
                                        <p:strVal val="visible"/>
                                      </p:to>
                                    </p:set>
                                    <p:anim calcmode="lin" valueType="num">
                                      <p:cBhvr additive="base">
                                        <p:cTn id="19"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5779">
                                            <p:txEl>
                                              <p:pRg st="4" end="4"/>
                                            </p:txEl>
                                          </p:spTgt>
                                        </p:tgtEl>
                                        <p:attrNameLst>
                                          <p:attrName>style.visibility</p:attrName>
                                        </p:attrNameLst>
                                      </p:cBhvr>
                                      <p:to>
                                        <p:strVal val="visible"/>
                                      </p:to>
                                    </p:set>
                                    <p:anim calcmode="lin" valueType="num">
                                      <p:cBhvr additive="base">
                                        <p:cTn id="23" dur="500" fill="hold"/>
                                        <p:tgtEl>
                                          <p:spTgt spid="7577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577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5779">
                                            <p:txEl>
                                              <p:pRg st="5" end="5"/>
                                            </p:txEl>
                                          </p:spTgt>
                                        </p:tgtEl>
                                        <p:attrNameLst>
                                          <p:attrName>style.visibility</p:attrName>
                                        </p:attrNameLst>
                                      </p:cBhvr>
                                      <p:to>
                                        <p:strVal val="visible"/>
                                      </p:to>
                                    </p:set>
                                    <p:anim calcmode="lin" valueType="num">
                                      <p:cBhvr additive="base">
                                        <p:cTn id="27" dur="500" fill="hold"/>
                                        <p:tgtEl>
                                          <p:spTgt spid="75779">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577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5779">
                                            <p:txEl>
                                              <p:pRg st="6" end="6"/>
                                            </p:txEl>
                                          </p:spTgt>
                                        </p:tgtEl>
                                        <p:attrNameLst>
                                          <p:attrName>style.visibility</p:attrName>
                                        </p:attrNameLst>
                                      </p:cBhvr>
                                      <p:to>
                                        <p:strVal val="visible"/>
                                      </p:to>
                                    </p:set>
                                    <p:anim calcmode="lin" valueType="num">
                                      <p:cBhvr additive="base">
                                        <p:cTn id="31" dur="500" fill="hold"/>
                                        <p:tgtEl>
                                          <p:spTgt spid="75779">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5779">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5779">
                                            <p:txEl>
                                              <p:pRg st="7" end="7"/>
                                            </p:txEl>
                                          </p:spTgt>
                                        </p:tgtEl>
                                        <p:attrNameLst>
                                          <p:attrName>style.visibility</p:attrName>
                                        </p:attrNameLst>
                                      </p:cBhvr>
                                      <p:to>
                                        <p:strVal val="visible"/>
                                      </p:to>
                                    </p:set>
                                    <p:anim calcmode="lin" valueType="num">
                                      <p:cBhvr additive="base">
                                        <p:cTn id="35" dur="500" fill="hold"/>
                                        <p:tgtEl>
                                          <p:spTgt spid="75779">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577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zoide p84"/>
          <p:cNvPicPr>
            <a:picLocks noChangeAspect="1" noChangeArrowheads="1"/>
          </p:cNvPicPr>
          <p:nvPr/>
        </p:nvPicPr>
        <p:blipFill>
          <a:blip r:embed="rId4" cstate="print"/>
          <a:srcRect/>
          <a:stretch>
            <a:fillRect/>
          </a:stretch>
        </p:blipFill>
        <p:spPr bwMode="auto">
          <a:xfrm>
            <a:off x="457200" y="1447800"/>
            <a:ext cx="8153400" cy="4724400"/>
          </a:xfrm>
          <a:prstGeom prst="rect">
            <a:avLst/>
          </a:prstGeom>
          <a:noFill/>
        </p:spPr>
      </p:pic>
      <p:sp>
        <p:nvSpPr>
          <p:cNvPr id="60419" name="Rectangle 3"/>
          <p:cNvSpPr>
            <a:spLocks noGrp="1" noChangeArrowheads="1"/>
          </p:cNvSpPr>
          <p:nvPr>
            <p:ph type="title" idx="4294967295"/>
          </p:nvPr>
        </p:nvSpPr>
        <p:spPr/>
        <p:txBody>
          <a:bodyPr/>
          <a:lstStyle/>
          <a:p>
            <a:r>
              <a:rPr lang="fr-FR">
                <a:solidFill>
                  <a:schemeClr val="bg2"/>
                </a:solidFill>
              </a:rPr>
              <a:t>Botrylle </a:t>
            </a:r>
          </a:p>
        </p:txBody>
      </p:sp>
    </p:spTree>
  </p:cSld>
  <p:clrMapOvr>
    <a:overrideClrMapping bg1="lt1" tx1="dk1" bg2="lt2" tx2="dk2" accent1="accent1" accent2="accent2" accent3="accent3" accent4="accent4" accent5="accent5" accent6="accent6" hlink="hlink" folHlink="folHlink"/>
  </p:clrMapOvr>
  <p:transition>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descr="salpe p85"/>
          <p:cNvPicPr>
            <a:picLocks noChangeAspect="1" noChangeArrowheads="1"/>
          </p:cNvPicPr>
          <p:nvPr/>
        </p:nvPicPr>
        <p:blipFill>
          <a:blip r:embed="rId4" cstate="print"/>
          <a:srcRect/>
          <a:stretch>
            <a:fillRect/>
          </a:stretch>
        </p:blipFill>
        <p:spPr bwMode="auto">
          <a:xfrm>
            <a:off x="1295400" y="914400"/>
            <a:ext cx="7010400" cy="5410200"/>
          </a:xfrm>
          <a:prstGeom prst="rect">
            <a:avLst/>
          </a:prstGeom>
          <a:noFill/>
        </p:spPr>
      </p:pic>
      <p:sp>
        <p:nvSpPr>
          <p:cNvPr id="61443" name="Rectangle 3"/>
          <p:cNvSpPr>
            <a:spLocks noGrp="1" noChangeArrowheads="1"/>
          </p:cNvSpPr>
          <p:nvPr>
            <p:ph type="title" idx="4294967295"/>
          </p:nvPr>
        </p:nvSpPr>
        <p:spPr/>
        <p:txBody>
          <a:bodyPr/>
          <a:lstStyle/>
          <a:p>
            <a:r>
              <a:rPr lang="fr-FR"/>
              <a:t>Salpe</a:t>
            </a:r>
          </a:p>
        </p:txBody>
      </p:sp>
    </p:spTree>
  </p:cSld>
  <p:clrMapOvr>
    <a:overrideClrMapping bg1="lt1" tx1="dk1" bg2="lt2" tx2="dk2" accent1="accent1" accent2="accent2" accent3="accent3" accent4="accent4" accent5="accent5" accent6="accent6" hlink="hlink" folHlink="folHlink"/>
  </p:clrMapOvr>
  <p:transition>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09600" y="533400"/>
            <a:ext cx="7772400" cy="1143000"/>
          </a:xfrm>
        </p:spPr>
        <p:txBody>
          <a:bodyPr/>
          <a:lstStyle/>
          <a:p>
            <a:r>
              <a:rPr lang="fr-FR" b="1">
                <a:solidFill>
                  <a:srgbClr val="66CCFF"/>
                </a:solidFill>
                <a:latin typeface="Tempus Sans ITC" pitchFamily="82" charset="0"/>
              </a:rPr>
              <a:t>Les UROCHORDES</a:t>
            </a:r>
            <a:r>
              <a:rPr lang="fr-FR"/>
              <a:t> </a:t>
            </a:r>
          </a:p>
        </p:txBody>
      </p:sp>
      <p:sp>
        <p:nvSpPr>
          <p:cNvPr id="78851" name="Rectangle 3"/>
          <p:cNvSpPr>
            <a:spLocks noGrp="1" noChangeArrowheads="1"/>
          </p:cNvSpPr>
          <p:nvPr>
            <p:ph type="subTitle" idx="1"/>
          </p:nvPr>
        </p:nvSpPr>
        <p:spPr>
          <a:xfrm>
            <a:off x="685800" y="1600200"/>
            <a:ext cx="7924800" cy="1828800"/>
          </a:xfrm>
        </p:spPr>
        <p:txBody>
          <a:bodyPr/>
          <a:lstStyle/>
          <a:p>
            <a:r>
              <a:rPr lang="fr-FR" b="1">
                <a:solidFill>
                  <a:srgbClr val="FFFF00"/>
                </a:solidFill>
                <a:latin typeface="Tempus Sans ITC" pitchFamily="82" charset="0"/>
              </a:rPr>
              <a:t>OU LES VOIR</a:t>
            </a:r>
            <a:r>
              <a:rPr lang="fr-FR">
                <a:solidFill>
                  <a:srgbClr val="FFFF00"/>
                </a:solidFill>
                <a:latin typeface="Tempus Sans ITC" pitchFamily="82" charset="0"/>
              </a:rPr>
              <a:t> :</a:t>
            </a:r>
          </a:p>
          <a:p>
            <a:pPr algn="l">
              <a:buFontTx/>
              <a:buChar char="•"/>
            </a:pPr>
            <a:r>
              <a:rPr lang="fr-FR">
                <a:solidFill>
                  <a:srgbClr val="FFFF00"/>
                </a:solidFill>
                <a:latin typeface="Tempus Sans ITC" pitchFamily="82" charset="0"/>
              </a:rPr>
              <a:t>Ascidie simples :</a:t>
            </a:r>
          </a:p>
          <a:p>
            <a:pPr marL="457200" lvl="1" indent="0"/>
            <a:r>
              <a:rPr lang="fr-FR">
                <a:solidFill>
                  <a:srgbClr val="FFFF00"/>
                </a:solidFill>
                <a:latin typeface="Tempus Sans ITC" pitchFamily="82" charset="0"/>
              </a:rPr>
              <a:t>parois rocheuses</a:t>
            </a:r>
          </a:p>
          <a:p>
            <a:pPr algn="l">
              <a:buFontTx/>
              <a:buChar char="•"/>
            </a:pPr>
            <a:r>
              <a:rPr lang="fr-FR">
                <a:solidFill>
                  <a:srgbClr val="FFFF00"/>
                </a:solidFill>
                <a:latin typeface="Tempus Sans ITC" pitchFamily="82" charset="0"/>
              </a:rPr>
              <a:t>Ascidies sociales :</a:t>
            </a:r>
          </a:p>
          <a:p>
            <a:pPr marL="457200" lvl="1" indent="0"/>
            <a:r>
              <a:rPr lang="fr-FR">
                <a:solidFill>
                  <a:srgbClr val="FFFF00"/>
                </a:solidFill>
                <a:latin typeface="Tempus Sans ITC" pitchFamily="82" charset="0"/>
              </a:rPr>
              <a:t>parois rocheuses surtout</a:t>
            </a:r>
          </a:p>
          <a:p>
            <a:pPr algn="l">
              <a:buFontTx/>
              <a:buChar char="•"/>
            </a:pPr>
            <a:r>
              <a:rPr lang="fr-FR">
                <a:solidFill>
                  <a:srgbClr val="FFFF00"/>
                </a:solidFill>
                <a:latin typeface="Tempus Sans ITC" pitchFamily="82" charset="0"/>
              </a:rPr>
              <a:t>Ascidies composées : </a:t>
            </a:r>
          </a:p>
          <a:p>
            <a:pPr marL="457200" lvl="1" indent="0"/>
            <a:r>
              <a:rPr lang="fr-FR">
                <a:solidFill>
                  <a:srgbClr val="FFFF00"/>
                </a:solidFill>
                <a:latin typeface="Tempus Sans ITC" pitchFamily="82" charset="0"/>
              </a:rPr>
              <a:t>substrat rigides et crampons de laminaires  </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additive="base">
                                        <p:cTn id="7" dur="500" fill="hold"/>
                                        <p:tgtEl>
                                          <p:spTgt spid="78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anim calcmode="lin" valueType="num">
                                      <p:cBhvr additive="base">
                                        <p:cTn id="11" dur="500" fill="hold"/>
                                        <p:tgtEl>
                                          <p:spTgt spid="7885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885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anim calcmode="lin" valueType="num">
                                      <p:cBhvr additive="base">
                                        <p:cTn id="15" dur="500" fill="hold"/>
                                        <p:tgtEl>
                                          <p:spTgt spid="7885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8851">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anim calcmode="lin" valueType="num">
                                      <p:cBhvr additive="base">
                                        <p:cTn id="19" dur="500" fill="hold"/>
                                        <p:tgtEl>
                                          <p:spTgt spid="7885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8851">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8851">
                                            <p:txEl>
                                              <p:pRg st="4" end="4"/>
                                            </p:txEl>
                                          </p:spTgt>
                                        </p:tgtEl>
                                        <p:attrNameLst>
                                          <p:attrName>style.visibility</p:attrName>
                                        </p:attrNameLst>
                                      </p:cBhvr>
                                      <p:to>
                                        <p:strVal val="visible"/>
                                      </p:to>
                                    </p:set>
                                    <p:anim calcmode="lin" valueType="num">
                                      <p:cBhvr additive="base">
                                        <p:cTn id="23" dur="500" fill="hold"/>
                                        <p:tgtEl>
                                          <p:spTgt spid="78851">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8851">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8851">
                                            <p:txEl>
                                              <p:pRg st="5" end="5"/>
                                            </p:txEl>
                                          </p:spTgt>
                                        </p:tgtEl>
                                        <p:attrNameLst>
                                          <p:attrName>style.visibility</p:attrName>
                                        </p:attrNameLst>
                                      </p:cBhvr>
                                      <p:to>
                                        <p:strVal val="visible"/>
                                      </p:to>
                                    </p:set>
                                    <p:anim calcmode="lin" valueType="num">
                                      <p:cBhvr additive="base">
                                        <p:cTn id="27" dur="500" fill="hold"/>
                                        <p:tgtEl>
                                          <p:spTgt spid="78851">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8851">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8851">
                                            <p:txEl>
                                              <p:pRg st="6" end="6"/>
                                            </p:txEl>
                                          </p:spTgt>
                                        </p:tgtEl>
                                        <p:attrNameLst>
                                          <p:attrName>style.visibility</p:attrName>
                                        </p:attrNameLst>
                                      </p:cBhvr>
                                      <p:to>
                                        <p:strVal val="visible"/>
                                      </p:to>
                                    </p:set>
                                    <p:anim calcmode="lin" valueType="num">
                                      <p:cBhvr additive="base">
                                        <p:cTn id="31" dur="500" fill="hold"/>
                                        <p:tgtEl>
                                          <p:spTgt spid="78851">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885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609600" y="533400"/>
            <a:ext cx="7772400" cy="1143000"/>
          </a:xfrm>
        </p:spPr>
        <p:txBody>
          <a:bodyPr/>
          <a:lstStyle/>
          <a:p>
            <a:r>
              <a:rPr lang="fr-FR" b="1">
                <a:solidFill>
                  <a:srgbClr val="66CCFF"/>
                </a:solidFill>
                <a:latin typeface="Tempus Sans ITC" pitchFamily="82" charset="0"/>
              </a:rPr>
              <a:t>Les UROCHORDES</a:t>
            </a:r>
            <a:r>
              <a:rPr lang="fr-FR"/>
              <a:t> </a:t>
            </a:r>
          </a:p>
        </p:txBody>
      </p:sp>
      <p:sp>
        <p:nvSpPr>
          <p:cNvPr id="76803" name="Rectangle 3"/>
          <p:cNvSpPr>
            <a:spLocks noGrp="1" noChangeArrowheads="1"/>
          </p:cNvSpPr>
          <p:nvPr>
            <p:ph type="subTitle" idx="1"/>
          </p:nvPr>
        </p:nvSpPr>
        <p:spPr>
          <a:xfrm>
            <a:off x="1143000" y="1600200"/>
            <a:ext cx="7467600" cy="1828800"/>
          </a:xfrm>
        </p:spPr>
        <p:txBody>
          <a:bodyPr/>
          <a:lstStyle/>
          <a:p>
            <a:r>
              <a:rPr lang="fr-FR" sz="3600" b="1">
                <a:solidFill>
                  <a:srgbClr val="FFFF00"/>
                </a:solidFill>
                <a:latin typeface="Tempus Sans ITC" pitchFamily="82" charset="0"/>
              </a:rPr>
              <a:t>Reproduction</a:t>
            </a:r>
          </a:p>
          <a:p>
            <a:endParaRPr lang="fr-FR">
              <a:solidFill>
                <a:srgbClr val="FFFF00"/>
              </a:solidFill>
              <a:latin typeface="Tempus Sans ITC" pitchFamily="82" charset="0"/>
            </a:endParaRPr>
          </a:p>
          <a:p>
            <a:pPr algn="l">
              <a:buFontTx/>
              <a:buChar char="•"/>
            </a:pPr>
            <a:r>
              <a:rPr lang="fr-FR">
                <a:solidFill>
                  <a:srgbClr val="FFFF00"/>
                </a:solidFill>
                <a:latin typeface="Tempus Sans ITC" pitchFamily="82" charset="0"/>
              </a:rPr>
              <a:t>Sont généralement hermaphrodites</a:t>
            </a:r>
          </a:p>
          <a:p>
            <a:pPr algn="l">
              <a:buFontTx/>
              <a:buChar char="•"/>
            </a:pPr>
            <a:r>
              <a:rPr lang="fr-FR">
                <a:solidFill>
                  <a:srgbClr val="FFFF00"/>
                </a:solidFill>
                <a:latin typeface="Tempus Sans ITC" pitchFamily="82" charset="0"/>
              </a:rPr>
              <a:t>Reproduction sexuée : soit dans la cavité péri branchiale soit dans en pleine eau</a:t>
            </a:r>
          </a:p>
          <a:p>
            <a:pPr algn="l">
              <a:buFontTx/>
              <a:buChar char="•"/>
            </a:pPr>
            <a:r>
              <a:rPr lang="fr-FR">
                <a:solidFill>
                  <a:srgbClr val="FFFF00"/>
                </a:solidFill>
                <a:latin typeface="Tempus Sans ITC" pitchFamily="82" charset="0"/>
              </a:rPr>
              <a:t> Reproduction asexuée : à partir d’un stolon</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additive="base">
                                        <p:cTn id="7" dur="500" fill="hold"/>
                                        <p:tgtEl>
                                          <p:spTgt spid="76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680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6803">
                                            <p:txEl>
                                              <p:pRg st="2" end="2"/>
                                            </p:txEl>
                                          </p:spTgt>
                                        </p:tgtEl>
                                        <p:attrNameLst>
                                          <p:attrName>style.visibility</p:attrName>
                                        </p:attrNameLst>
                                      </p:cBhvr>
                                      <p:to>
                                        <p:strVal val="visible"/>
                                      </p:to>
                                    </p:set>
                                    <p:anim calcmode="lin" valueType="num">
                                      <p:cBhvr additive="base">
                                        <p:cTn id="11" dur="500" fill="hold"/>
                                        <p:tgtEl>
                                          <p:spTgt spid="7680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680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6803">
                                            <p:txEl>
                                              <p:pRg st="3" end="3"/>
                                            </p:txEl>
                                          </p:spTgt>
                                        </p:tgtEl>
                                        <p:attrNameLst>
                                          <p:attrName>style.visibility</p:attrName>
                                        </p:attrNameLst>
                                      </p:cBhvr>
                                      <p:to>
                                        <p:strVal val="visible"/>
                                      </p:to>
                                    </p:set>
                                    <p:anim calcmode="lin" valueType="num">
                                      <p:cBhvr additive="base">
                                        <p:cTn id="15" dur="500" fill="hold"/>
                                        <p:tgtEl>
                                          <p:spTgt spid="76803">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6803">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6803">
                                            <p:txEl>
                                              <p:pRg st="4" end="4"/>
                                            </p:txEl>
                                          </p:spTgt>
                                        </p:tgtEl>
                                        <p:attrNameLst>
                                          <p:attrName>style.visibility</p:attrName>
                                        </p:attrNameLst>
                                      </p:cBhvr>
                                      <p:to>
                                        <p:strVal val="visible"/>
                                      </p:to>
                                    </p:set>
                                    <p:anim calcmode="lin" valueType="num">
                                      <p:cBhvr additive="base">
                                        <p:cTn id="19" dur="500" fill="hold"/>
                                        <p:tgtEl>
                                          <p:spTgt spid="7680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68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uiExpand="1"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609600" y="533400"/>
            <a:ext cx="7772400" cy="1143000"/>
          </a:xfrm>
        </p:spPr>
        <p:txBody>
          <a:bodyPr/>
          <a:lstStyle/>
          <a:p>
            <a:r>
              <a:rPr lang="fr-FR" b="1">
                <a:solidFill>
                  <a:srgbClr val="66CCFF"/>
                </a:solidFill>
                <a:latin typeface="Tempus Sans ITC" pitchFamily="82" charset="0"/>
              </a:rPr>
              <a:t>Les UROCHORDES</a:t>
            </a:r>
            <a:r>
              <a:rPr lang="fr-FR"/>
              <a:t> </a:t>
            </a:r>
          </a:p>
        </p:txBody>
      </p:sp>
      <p:sp>
        <p:nvSpPr>
          <p:cNvPr id="77827" name="Rectangle 3"/>
          <p:cNvSpPr>
            <a:spLocks noGrp="1" noChangeArrowheads="1"/>
          </p:cNvSpPr>
          <p:nvPr>
            <p:ph type="subTitle" idx="1"/>
          </p:nvPr>
        </p:nvSpPr>
        <p:spPr>
          <a:xfrm>
            <a:off x="1143000" y="1600200"/>
            <a:ext cx="7467600" cy="1828800"/>
          </a:xfrm>
        </p:spPr>
        <p:txBody>
          <a:bodyPr/>
          <a:lstStyle/>
          <a:p>
            <a:r>
              <a:rPr lang="fr-FR" b="1">
                <a:solidFill>
                  <a:srgbClr val="FFFF00"/>
                </a:solidFill>
                <a:latin typeface="Tempus Sans ITC" pitchFamily="82" charset="0"/>
              </a:rPr>
              <a:t>Alimentation</a:t>
            </a:r>
          </a:p>
          <a:p>
            <a:endParaRPr lang="fr-FR" b="1">
              <a:solidFill>
                <a:srgbClr val="FFFF00"/>
              </a:solidFill>
              <a:latin typeface="Tempus Sans ITC" pitchFamily="82" charset="0"/>
            </a:endParaRPr>
          </a:p>
          <a:p>
            <a:pPr algn="l">
              <a:buFontTx/>
              <a:buChar char="•"/>
            </a:pPr>
            <a:r>
              <a:rPr lang="fr-FR">
                <a:solidFill>
                  <a:srgbClr val="FFFF00"/>
                </a:solidFill>
                <a:latin typeface="Tempus Sans ITC" pitchFamily="82" charset="0"/>
              </a:rPr>
              <a:t>Particules dans l’eau, piégées par le filtre  </a:t>
            </a:r>
          </a:p>
          <a:p>
            <a:pPr algn="l">
              <a:buFontTx/>
              <a:buChar char="•"/>
            </a:pPr>
            <a:endParaRPr lang="fr-FR">
              <a:solidFill>
                <a:srgbClr val="FFFF00"/>
              </a:solidFill>
              <a:latin typeface="Tempus Sans ITC" pitchFamily="82" charset="0"/>
            </a:endParaRPr>
          </a:p>
          <a:p>
            <a:pPr algn="l">
              <a:buFontTx/>
              <a:buChar char="•"/>
            </a:pPr>
            <a:r>
              <a:rPr lang="fr-FR">
                <a:solidFill>
                  <a:srgbClr val="FFFF00"/>
                </a:solidFill>
                <a:latin typeface="Tempus Sans ITC" pitchFamily="82" charset="0"/>
              </a:rPr>
              <a:t>Puis mélangées avec un mucus</a:t>
            </a:r>
          </a:p>
          <a:p>
            <a:pPr algn="l">
              <a:buFontTx/>
              <a:buChar char="•"/>
            </a:pPr>
            <a:endParaRPr lang="fr-FR">
              <a:solidFill>
                <a:srgbClr val="FFFF00"/>
              </a:solidFill>
              <a:latin typeface="Tempus Sans ITC" pitchFamily="82" charset="0"/>
            </a:endParaRPr>
          </a:p>
          <a:p>
            <a:pPr algn="l">
              <a:buFontTx/>
              <a:buChar char="•"/>
            </a:pPr>
            <a:r>
              <a:rPr lang="fr-FR">
                <a:solidFill>
                  <a:srgbClr val="FFFF00"/>
                </a:solidFill>
                <a:latin typeface="Tempus Sans ITC" pitchFamily="82" charset="0"/>
              </a:rPr>
              <a:t>Et dirigées  vers l’œsophage </a:t>
            </a:r>
          </a:p>
          <a:p>
            <a:pPr algn="l">
              <a:buFontTx/>
              <a:buChar char="•"/>
            </a:pPr>
            <a:endParaRPr lang="fr-FR">
              <a:solidFill>
                <a:srgbClr val="FFFF00"/>
              </a:solidFill>
              <a:latin typeface="Tempus Sans ITC" pitchFamily="82" charset="0"/>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anim calcmode="lin" valueType="num">
                                      <p:cBhvr additive="base">
                                        <p:cTn id="11"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7827">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7827">
                                            <p:txEl>
                                              <p:pRg st="4" end="4"/>
                                            </p:txEl>
                                          </p:spTgt>
                                        </p:tgtEl>
                                        <p:attrNameLst>
                                          <p:attrName>style.visibility</p:attrName>
                                        </p:attrNameLst>
                                      </p:cBhvr>
                                      <p:to>
                                        <p:strVal val="visible"/>
                                      </p:to>
                                    </p:set>
                                    <p:anim calcmode="lin" valueType="num">
                                      <p:cBhvr additive="base">
                                        <p:cTn id="15" dur="500" fill="hold"/>
                                        <p:tgtEl>
                                          <p:spTgt spid="77827">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7827">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7827">
                                            <p:txEl>
                                              <p:pRg st="6" end="6"/>
                                            </p:txEl>
                                          </p:spTgt>
                                        </p:tgtEl>
                                        <p:attrNameLst>
                                          <p:attrName>style.visibility</p:attrName>
                                        </p:attrNameLst>
                                      </p:cBhvr>
                                      <p:to>
                                        <p:strVal val="visible"/>
                                      </p:to>
                                    </p:set>
                                    <p:anim calcmode="lin" valueType="num">
                                      <p:cBhvr additive="base">
                                        <p:cTn id="19" dur="500" fill="hold"/>
                                        <p:tgtEl>
                                          <p:spTgt spid="77827">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28" name="Picture 4" descr="C:\Users\carion\Desktop\EN ATTENTE\IMG_0575.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7" name="Rectangle 6"/>
          <p:cNvSpPr/>
          <p:nvPr/>
        </p:nvSpPr>
        <p:spPr>
          <a:xfrm>
            <a:off x="6500826" y="6143644"/>
            <a:ext cx="2319866" cy="461665"/>
          </a:xfrm>
          <a:prstGeom prst="rect">
            <a:avLst/>
          </a:prstGeom>
          <a:solidFill>
            <a:schemeClr val="bg2"/>
          </a:solidFill>
          <a:ln>
            <a:solidFill>
              <a:schemeClr val="bg2"/>
            </a:solidFill>
          </a:ln>
        </p:spPr>
        <p:txBody>
          <a:bodyPr wrap="none">
            <a:spAutoFit/>
          </a:bodyPr>
          <a:lstStyle/>
          <a:p>
            <a:r>
              <a:rPr lang="fr-FR" dirty="0" smtClean="0">
                <a:solidFill>
                  <a:schemeClr val="bg1"/>
                </a:solidFill>
              </a:rPr>
              <a:t>Ascidie bosselée </a:t>
            </a:r>
            <a:endParaRPr lang="fr-FR" dirty="0">
              <a:solidFill>
                <a:schemeClr val="bg1"/>
              </a:solidFill>
            </a:endParaRPr>
          </a:p>
        </p:txBody>
      </p:sp>
      <p:sp>
        <p:nvSpPr>
          <p:cNvPr id="8" name="ZoneTexte 7"/>
          <p:cNvSpPr txBox="1"/>
          <p:nvPr/>
        </p:nvSpPr>
        <p:spPr>
          <a:xfrm>
            <a:off x="1142976" y="6143644"/>
            <a:ext cx="785818" cy="461665"/>
          </a:xfrm>
          <a:prstGeom prst="rect">
            <a:avLst/>
          </a:prstGeom>
          <a:noFill/>
        </p:spPr>
        <p:txBody>
          <a:bodyPr wrap="square" rtlCol="0">
            <a:spAutoFit/>
          </a:bodyPr>
          <a:lstStyle/>
          <a:p>
            <a:r>
              <a:rPr lang="fr-FR" dirty="0" smtClean="0"/>
              <a:t>LL</a:t>
            </a:r>
            <a:endParaRPr lang="fr-FR" dirty="0"/>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3250" name="Picture 2" descr="02 ascidie lisse"/>
          <p:cNvPicPr>
            <a:picLocks noChangeAspect="1" noChangeArrowheads="1"/>
          </p:cNvPicPr>
          <p:nvPr/>
        </p:nvPicPr>
        <p:blipFill>
          <a:blip r:embed="rId4" cstate="print"/>
          <a:srcRect/>
          <a:stretch>
            <a:fillRect/>
          </a:stretch>
        </p:blipFill>
        <p:spPr bwMode="auto">
          <a:xfrm>
            <a:off x="-2617788" y="-1685925"/>
            <a:ext cx="12085638" cy="8778875"/>
          </a:xfrm>
          <a:prstGeom prst="rect">
            <a:avLst/>
          </a:prstGeom>
          <a:noFill/>
        </p:spPr>
      </p:pic>
      <p:sp>
        <p:nvSpPr>
          <p:cNvPr id="53251" name="Rectangle 3"/>
          <p:cNvSpPr>
            <a:spLocks noGrp="1" noChangeArrowheads="1"/>
          </p:cNvSpPr>
          <p:nvPr>
            <p:ph type="title" idx="4294967295"/>
          </p:nvPr>
        </p:nvSpPr>
        <p:spPr>
          <a:xfrm>
            <a:off x="6804025" y="6021388"/>
            <a:ext cx="2014538" cy="627062"/>
          </a:xfrm>
          <a:solidFill>
            <a:schemeClr val="bg2"/>
          </a:solidFill>
        </p:spPr>
        <p:txBody>
          <a:bodyPr/>
          <a:lstStyle/>
          <a:p>
            <a:r>
              <a:rPr lang="fr-FR" sz="2400"/>
              <a:t>Ascidie lisse</a:t>
            </a:r>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800" decel="100000"/>
                                        <p:tgtEl>
                                          <p:spTgt spid="53251"/>
                                        </p:tgtEl>
                                      </p:cBhvr>
                                    </p:animEffect>
                                    <p:anim calcmode="lin" valueType="num">
                                      <p:cBhvr>
                                        <p:cTn id="8" dur="800" decel="100000" fill="hold"/>
                                        <p:tgtEl>
                                          <p:spTgt spid="53251"/>
                                        </p:tgtEl>
                                        <p:attrNameLst>
                                          <p:attrName>style.rotation</p:attrName>
                                        </p:attrNameLst>
                                      </p:cBhvr>
                                      <p:tavLst>
                                        <p:tav tm="0">
                                          <p:val>
                                            <p:fltVal val="-90"/>
                                          </p:val>
                                        </p:tav>
                                        <p:tav tm="100000">
                                          <p:val>
                                            <p:fltVal val="0"/>
                                          </p:val>
                                        </p:tav>
                                      </p:tavLst>
                                    </p:anim>
                                    <p:anim calcmode="lin" valueType="num">
                                      <p:cBhvr>
                                        <p:cTn id="9" dur="800" decel="100000" fill="hold"/>
                                        <p:tgtEl>
                                          <p:spTgt spid="53251"/>
                                        </p:tgtEl>
                                        <p:attrNameLst>
                                          <p:attrName>ppt_x</p:attrName>
                                        </p:attrNameLst>
                                      </p:cBhvr>
                                      <p:tavLst>
                                        <p:tav tm="0">
                                          <p:val>
                                            <p:strVal val="#ppt_x+0.4"/>
                                          </p:val>
                                        </p:tav>
                                        <p:tav tm="100000">
                                          <p:val>
                                            <p:strVal val="#ppt_x-0.05"/>
                                          </p:val>
                                        </p:tav>
                                      </p:tavLst>
                                    </p:anim>
                                    <p:anim calcmode="lin" valueType="num">
                                      <p:cBhvr>
                                        <p:cTn id="10" dur="800" decel="100000" fill="hold"/>
                                        <p:tgtEl>
                                          <p:spTgt spid="5325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325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325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0356" name="Picture 4"/>
          <p:cNvPicPr>
            <a:picLocks noChangeAspect="1" noChangeArrowheads="1"/>
          </p:cNvPicPr>
          <p:nvPr/>
        </p:nvPicPr>
        <p:blipFill>
          <a:blip r:embed="rId3" cstate="print"/>
          <a:srcRect/>
          <a:stretch>
            <a:fillRect/>
          </a:stretch>
        </p:blipFill>
        <p:spPr bwMode="auto">
          <a:xfrm>
            <a:off x="0" y="0"/>
            <a:ext cx="9540875" cy="7461250"/>
          </a:xfrm>
          <a:prstGeom prst="rect">
            <a:avLst/>
          </a:prstGeom>
          <a:noFill/>
          <a:ln w="9525">
            <a:noFill/>
            <a:miter lim="800000"/>
            <a:headEnd/>
            <a:tailEnd/>
          </a:ln>
          <a:effectLst/>
        </p:spPr>
      </p:pic>
      <p:sp>
        <p:nvSpPr>
          <p:cNvPr id="100357" name="Rectangle 5"/>
          <p:cNvSpPr>
            <a:spLocks noChangeArrowheads="1"/>
          </p:cNvSpPr>
          <p:nvPr/>
        </p:nvSpPr>
        <p:spPr bwMode="auto">
          <a:xfrm>
            <a:off x="7927975" y="6400800"/>
            <a:ext cx="1216025" cy="457200"/>
          </a:xfrm>
          <a:prstGeom prst="rect">
            <a:avLst/>
          </a:prstGeom>
          <a:solidFill>
            <a:schemeClr val="bg2"/>
          </a:solidFill>
          <a:ln w="9525">
            <a:noFill/>
            <a:miter lim="800000"/>
            <a:headEnd/>
            <a:tailEnd/>
          </a:ln>
          <a:effectLst/>
        </p:spPr>
        <p:txBody>
          <a:bodyPr wrap="none">
            <a:spAutoFit/>
          </a:bodyPr>
          <a:lstStyle/>
          <a:p>
            <a:r>
              <a:rPr kumimoji="1" lang="fr-FR">
                <a:solidFill>
                  <a:srgbClr val="FFFFFF"/>
                </a:solidFill>
              </a:rPr>
              <a:t>Molgule</a:t>
            </a:r>
          </a:p>
        </p:txBody>
      </p:sp>
    </p:spTree>
  </p:cSld>
  <p:clrMapOvr>
    <a:masterClrMapping/>
  </p:clrMapOvr>
  <p:transition>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09600" y="533400"/>
            <a:ext cx="7772400" cy="1143000"/>
          </a:xfrm>
        </p:spPr>
        <p:txBody>
          <a:bodyPr/>
          <a:lstStyle/>
          <a:p>
            <a:r>
              <a:rPr lang="fr-FR" b="1">
                <a:solidFill>
                  <a:srgbClr val="66CCFF"/>
                </a:solidFill>
                <a:latin typeface="Tempus Sans ITC" pitchFamily="82" charset="0"/>
              </a:rPr>
              <a:t>Les UROCHORDES</a:t>
            </a:r>
            <a:r>
              <a:rPr lang="fr-FR"/>
              <a:t> </a:t>
            </a:r>
          </a:p>
        </p:txBody>
      </p:sp>
      <p:sp>
        <p:nvSpPr>
          <p:cNvPr id="80899" name="Rectangle 3"/>
          <p:cNvSpPr>
            <a:spLocks noGrp="1" noChangeArrowheads="1"/>
          </p:cNvSpPr>
          <p:nvPr>
            <p:ph type="subTitle" idx="1"/>
          </p:nvPr>
        </p:nvSpPr>
        <p:spPr>
          <a:xfrm>
            <a:off x="533400" y="1600200"/>
            <a:ext cx="8610600" cy="3581400"/>
          </a:xfrm>
        </p:spPr>
        <p:txBody>
          <a:bodyPr/>
          <a:lstStyle/>
          <a:p>
            <a:r>
              <a:rPr lang="fr-FR" sz="3600">
                <a:solidFill>
                  <a:srgbClr val="FFFF00"/>
                </a:solidFill>
                <a:latin typeface="Tempus Sans ITC" pitchFamily="82" charset="0"/>
              </a:rPr>
              <a:t>Appelées aussi </a:t>
            </a:r>
          </a:p>
          <a:p>
            <a:endParaRPr lang="fr-FR" sz="3600">
              <a:solidFill>
                <a:srgbClr val="FFFF00"/>
              </a:solidFill>
              <a:latin typeface="Tempus Sans ITC" pitchFamily="82" charset="0"/>
            </a:endParaRPr>
          </a:p>
          <a:p>
            <a:pPr algn="l"/>
            <a:r>
              <a:rPr lang="fr-FR" sz="3600">
                <a:solidFill>
                  <a:srgbClr val="FFFF00"/>
                </a:solidFill>
                <a:latin typeface="Tempus Sans ITC" pitchFamily="82" charset="0"/>
              </a:rPr>
              <a:t> </a:t>
            </a:r>
            <a:r>
              <a:rPr lang="fr-FR" sz="6000">
                <a:solidFill>
                  <a:srgbClr val="FFFF00"/>
                </a:solidFill>
                <a:latin typeface="Tempus Sans ITC" pitchFamily="82" charset="0"/>
              </a:rPr>
              <a:t>Ascidies : </a:t>
            </a:r>
            <a:r>
              <a:rPr lang="fr-FR" sz="3600">
                <a:solidFill>
                  <a:srgbClr val="FFFF00"/>
                </a:solidFill>
                <a:latin typeface="Tempus Sans ITC" pitchFamily="82" charset="0"/>
              </a:rPr>
              <a:t>asc(o) = outre</a:t>
            </a:r>
            <a:r>
              <a:rPr lang="fr-FR" sz="6000">
                <a:solidFill>
                  <a:srgbClr val="FFFF00"/>
                </a:solidFill>
                <a:latin typeface="Tempus Sans ITC" pitchFamily="82" charset="0"/>
              </a:rPr>
              <a:t> </a:t>
            </a:r>
          </a:p>
          <a:p>
            <a:pPr algn="l"/>
            <a:endParaRPr lang="fr-FR">
              <a:solidFill>
                <a:srgbClr val="FFFF00"/>
              </a:solidFill>
              <a:latin typeface="Tempus Sans ITC" pitchFamily="82" charset="0"/>
            </a:endParaRPr>
          </a:p>
          <a:p>
            <a:pPr algn="l"/>
            <a:r>
              <a:rPr lang="fr-FR" sz="6000">
                <a:solidFill>
                  <a:srgbClr val="FFFF00"/>
                </a:solidFill>
                <a:latin typeface="Tempus Sans ITC" pitchFamily="82" charset="0"/>
              </a:rPr>
              <a:t>Tuniciers </a:t>
            </a:r>
            <a:r>
              <a:rPr lang="fr-FR" sz="5400">
                <a:solidFill>
                  <a:srgbClr val="FFFF00"/>
                </a:solidFill>
                <a:latin typeface="Tempus Sans ITC" pitchFamily="82" charset="0"/>
              </a:rPr>
              <a:t>: </a:t>
            </a:r>
            <a:r>
              <a:rPr lang="fr-FR" sz="3600">
                <a:solidFill>
                  <a:srgbClr val="FFFF00"/>
                </a:solidFill>
                <a:latin typeface="Tempus Sans ITC" pitchFamily="82" charset="0"/>
              </a:rPr>
              <a:t>tunica = tunique, peau</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0899">
                                            <p:txEl>
                                              <p:pRg st="2" end="2"/>
                                            </p:txEl>
                                          </p:spTgt>
                                        </p:tgtEl>
                                        <p:attrNameLst>
                                          <p:attrName>style.visibility</p:attrName>
                                        </p:attrNameLst>
                                      </p:cBhvr>
                                      <p:to>
                                        <p:strVal val="visible"/>
                                      </p:to>
                                    </p:set>
                                    <p:anim calcmode="lin" valueType="num">
                                      <p:cBhvr additive="base">
                                        <p:cTn id="11" dur="500" fill="hold"/>
                                        <p:tgtEl>
                                          <p:spTgt spid="80899">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0899">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0899">
                                            <p:txEl>
                                              <p:pRg st="4" end="4"/>
                                            </p:txEl>
                                          </p:spTgt>
                                        </p:tgtEl>
                                        <p:attrNameLst>
                                          <p:attrName>style.visibility</p:attrName>
                                        </p:attrNameLst>
                                      </p:cBhvr>
                                      <p:to>
                                        <p:strVal val="visible"/>
                                      </p:to>
                                    </p:set>
                                    <p:anim calcmode="lin" valueType="num">
                                      <p:cBhvr additive="base">
                                        <p:cTn id="15" dur="500" fill="hold"/>
                                        <p:tgtEl>
                                          <p:spTgt spid="80899">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08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uiExpand="1"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5301" name="Picture 5" descr="a archiver 091 ascidie jaune R"/>
          <p:cNvPicPr>
            <a:picLocks noChangeAspect="1" noChangeArrowheads="1"/>
          </p:cNvPicPr>
          <p:nvPr/>
        </p:nvPicPr>
        <p:blipFill>
          <a:blip r:embed="rId4" cstate="print"/>
          <a:srcRect/>
          <a:stretch>
            <a:fillRect/>
          </a:stretch>
        </p:blipFill>
        <p:spPr bwMode="auto">
          <a:xfrm>
            <a:off x="0" y="0"/>
            <a:ext cx="9144000" cy="6859588"/>
          </a:xfrm>
          <a:prstGeom prst="rect">
            <a:avLst/>
          </a:prstGeom>
          <a:noFill/>
        </p:spPr>
      </p:pic>
      <p:sp>
        <p:nvSpPr>
          <p:cNvPr id="55302" name="Rectangle 6"/>
          <p:cNvSpPr>
            <a:spLocks noChangeArrowheads="1"/>
          </p:cNvSpPr>
          <p:nvPr/>
        </p:nvSpPr>
        <p:spPr bwMode="auto">
          <a:xfrm>
            <a:off x="7740650" y="6092825"/>
            <a:ext cx="911225" cy="457200"/>
          </a:xfrm>
          <a:prstGeom prst="rect">
            <a:avLst/>
          </a:prstGeom>
          <a:solidFill>
            <a:schemeClr val="bg2"/>
          </a:solidFill>
          <a:ln w="9525">
            <a:noFill/>
            <a:miter lim="800000"/>
            <a:headEnd/>
            <a:tailEnd/>
          </a:ln>
          <a:effectLst/>
        </p:spPr>
        <p:txBody>
          <a:bodyPr wrap="none">
            <a:spAutoFit/>
          </a:bodyPr>
          <a:lstStyle/>
          <a:p>
            <a:r>
              <a:rPr kumimoji="1" lang="fr-FR">
                <a:solidFill>
                  <a:srgbClr val="FFFFFF"/>
                </a:solidFill>
              </a:rPr>
              <a:t>Cione</a:t>
            </a:r>
          </a:p>
        </p:txBody>
      </p:sp>
      <p:sp>
        <p:nvSpPr>
          <p:cNvPr id="55303" name="Text Box 7"/>
          <p:cNvSpPr txBox="1">
            <a:spLocks noChangeArrowheads="1"/>
          </p:cNvSpPr>
          <p:nvPr/>
        </p:nvSpPr>
        <p:spPr bwMode="auto">
          <a:xfrm>
            <a:off x="900113" y="6092825"/>
            <a:ext cx="720725" cy="457200"/>
          </a:xfrm>
          <a:prstGeom prst="rect">
            <a:avLst/>
          </a:prstGeom>
          <a:noFill/>
          <a:ln w="9525">
            <a:noFill/>
            <a:miter lim="800000"/>
            <a:headEnd/>
            <a:tailEnd/>
          </a:ln>
          <a:effectLst/>
        </p:spPr>
        <p:txBody>
          <a:bodyPr>
            <a:spAutoFit/>
          </a:bodyPr>
          <a:lstStyle/>
          <a:p>
            <a:pPr>
              <a:spcBef>
                <a:spcPct val="50000"/>
              </a:spcBef>
            </a:pPr>
            <a:r>
              <a:rPr lang="fr-FR">
                <a:solidFill>
                  <a:schemeClr val="tx2"/>
                </a:solidFill>
              </a:rPr>
              <a:t>GM</a:t>
            </a:r>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8378" name="Picture 10" descr="DSCF4888"/>
          <p:cNvPicPr>
            <a:picLocks noChangeAspect="1" noChangeArrowheads="1"/>
          </p:cNvPicPr>
          <p:nvPr/>
        </p:nvPicPr>
        <p:blipFill>
          <a:blip r:embed="rId4" cstate="print"/>
          <a:srcRect/>
          <a:stretch>
            <a:fillRect/>
          </a:stretch>
        </p:blipFill>
        <p:spPr bwMode="auto">
          <a:xfrm>
            <a:off x="0" y="0"/>
            <a:ext cx="9467850" cy="7100888"/>
          </a:xfrm>
          <a:prstGeom prst="rect">
            <a:avLst/>
          </a:prstGeom>
          <a:noFill/>
        </p:spPr>
      </p:pic>
      <p:sp>
        <p:nvSpPr>
          <p:cNvPr id="58379" name="Rectangle 11"/>
          <p:cNvSpPr>
            <a:spLocks noChangeArrowheads="1"/>
          </p:cNvSpPr>
          <p:nvPr/>
        </p:nvSpPr>
        <p:spPr bwMode="auto">
          <a:xfrm>
            <a:off x="6948488" y="6400800"/>
            <a:ext cx="1884362" cy="457200"/>
          </a:xfrm>
          <a:prstGeom prst="rect">
            <a:avLst/>
          </a:prstGeom>
          <a:solidFill>
            <a:schemeClr val="bg2"/>
          </a:solidFill>
          <a:ln w="9525">
            <a:noFill/>
            <a:miter lim="800000"/>
            <a:headEnd/>
            <a:tailEnd/>
          </a:ln>
          <a:effectLst/>
        </p:spPr>
        <p:txBody>
          <a:bodyPr wrap="none">
            <a:spAutoFit/>
          </a:bodyPr>
          <a:lstStyle/>
          <a:p>
            <a:pPr>
              <a:spcBef>
                <a:spcPct val="50000"/>
              </a:spcBef>
            </a:pPr>
            <a:r>
              <a:rPr lang="fr-FR">
                <a:solidFill>
                  <a:schemeClr val="tx2"/>
                </a:solidFill>
              </a:rPr>
              <a:t>Ascidie rouge</a:t>
            </a:r>
          </a:p>
        </p:txBody>
      </p:sp>
      <p:sp>
        <p:nvSpPr>
          <p:cNvPr id="58380" name="Text Box 12"/>
          <p:cNvSpPr txBox="1">
            <a:spLocks noChangeArrowheads="1"/>
          </p:cNvSpPr>
          <p:nvPr/>
        </p:nvSpPr>
        <p:spPr bwMode="auto">
          <a:xfrm>
            <a:off x="1258888" y="6400800"/>
            <a:ext cx="720725" cy="457200"/>
          </a:xfrm>
          <a:prstGeom prst="rect">
            <a:avLst/>
          </a:prstGeom>
          <a:noFill/>
          <a:ln w="9525">
            <a:noFill/>
            <a:miter lim="800000"/>
            <a:headEnd/>
            <a:tailEnd/>
          </a:ln>
          <a:effectLst/>
        </p:spPr>
        <p:txBody>
          <a:bodyPr>
            <a:spAutoFit/>
          </a:bodyPr>
          <a:lstStyle/>
          <a:p>
            <a:pPr>
              <a:spcBef>
                <a:spcPct val="50000"/>
              </a:spcBef>
            </a:pPr>
            <a:r>
              <a:rPr lang="fr-FR" b="1">
                <a:solidFill>
                  <a:schemeClr val="tx2"/>
                </a:solidFill>
              </a:rPr>
              <a:t>CB</a:t>
            </a:r>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5538" name="Picture 2" descr="05 ascidie japonaise"/>
          <p:cNvPicPr>
            <a:picLocks noChangeAspect="1" noChangeArrowheads="1"/>
          </p:cNvPicPr>
          <p:nvPr/>
        </p:nvPicPr>
        <p:blipFill>
          <a:blip r:embed="rId4" cstate="print"/>
          <a:srcRect/>
          <a:stretch>
            <a:fillRect/>
          </a:stretch>
        </p:blipFill>
        <p:spPr bwMode="auto">
          <a:xfrm>
            <a:off x="-3924300" y="-1035050"/>
            <a:ext cx="14516100" cy="10229850"/>
          </a:xfrm>
          <a:prstGeom prst="rect">
            <a:avLst/>
          </a:prstGeom>
          <a:noFill/>
        </p:spPr>
      </p:pic>
      <p:sp>
        <p:nvSpPr>
          <p:cNvPr id="65539" name="Rectangle 3"/>
          <p:cNvSpPr>
            <a:spLocks noGrp="1" noChangeArrowheads="1"/>
          </p:cNvSpPr>
          <p:nvPr>
            <p:ph type="title" idx="4294967295"/>
          </p:nvPr>
        </p:nvSpPr>
        <p:spPr>
          <a:xfrm>
            <a:off x="6696075" y="5734050"/>
            <a:ext cx="2447925" cy="765175"/>
          </a:xfrm>
          <a:solidFill>
            <a:schemeClr val="bg2"/>
          </a:solidFill>
        </p:spPr>
        <p:txBody>
          <a:bodyPr/>
          <a:lstStyle/>
          <a:p>
            <a:r>
              <a:rPr lang="fr-FR" sz="2400">
                <a:solidFill>
                  <a:srgbClr val="FFFFFF"/>
                </a:solidFill>
              </a:rPr>
              <a:t>Ascidie japonaise</a:t>
            </a:r>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800" decel="100000"/>
                                        <p:tgtEl>
                                          <p:spTgt spid="65539"/>
                                        </p:tgtEl>
                                      </p:cBhvr>
                                    </p:animEffect>
                                    <p:anim calcmode="lin" valueType="num">
                                      <p:cBhvr>
                                        <p:cTn id="8" dur="800" decel="100000" fill="hold"/>
                                        <p:tgtEl>
                                          <p:spTgt spid="65539"/>
                                        </p:tgtEl>
                                        <p:attrNameLst>
                                          <p:attrName>style.rotation</p:attrName>
                                        </p:attrNameLst>
                                      </p:cBhvr>
                                      <p:tavLst>
                                        <p:tav tm="0">
                                          <p:val>
                                            <p:fltVal val="-90"/>
                                          </p:val>
                                        </p:tav>
                                        <p:tav tm="100000">
                                          <p:val>
                                            <p:fltVal val="0"/>
                                          </p:val>
                                        </p:tav>
                                      </p:tavLst>
                                    </p:anim>
                                    <p:anim calcmode="lin" valueType="num">
                                      <p:cBhvr>
                                        <p:cTn id="9" dur="800" decel="100000" fill="hold"/>
                                        <p:tgtEl>
                                          <p:spTgt spid="65539"/>
                                        </p:tgtEl>
                                        <p:attrNameLst>
                                          <p:attrName>ppt_x</p:attrName>
                                        </p:attrNameLst>
                                      </p:cBhvr>
                                      <p:tavLst>
                                        <p:tav tm="0">
                                          <p:val>
                                            <p:strVal val="#ppt_x+0.4"/>
                                          </p:val>
                                        </p:tav>
                                        <p:tav tm="100000">
                                          <p:val>
                                            <p:strVal val="#ppt_x-0.05"/>
                                          </p:val>
                                        </p:tav>
                                      </p:tavLst>
                                    </p:anim>
                                    <p:anim calcmode="lin" valueType="num">
                                      <p:cBhvr>
                                        <p:cTn id="10" dur="800" decel="100000" fill="hold"/>
                                        <p:tgtEl>
                                          <p:spTgt spid="6553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53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53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1684" name="Picture 4" descr="06 Clavelines 3"/>
          <p:cNvPicPr>
            <a:picLocks noChangeAspect="1" noChangeArrowheads="1"/>
          </p:cNvPicPr>
          <p:nvPr/>
        </p:nvPicPr>
        <p:blipFill>
          <a:blip r:embed="rId4" cstate="print"/>
          <a:srcRect/>
          <a:stretch>
            <a:fillRect/>
          </a:stretch>
        </p:blipFill>
        <p:spPr bwMode="auto">
          <a:xfrm>
            <a:off x="0" y="0"/>
            <a:ext cx="9363075" cy="7023100"/>
          </a:xfrm>
          <a:prstGeom prst="rect">
            <a:avLst/>
          </a:prstGeom>
          <a:noFill/>
        </p:spPr>
      </p:pic>
      <p:sp>
        <p:nvSpPr>
          <p:cNvPr id="71685" name="Text Box 5"/>
          <p:cNvSpPr txBox="1">
            <a:spLocks noChangeArrowheads="1"/>
          </p:cNvSpPr>
          <p:nvPr/>
        </p:nvSpPr>
        <p:spPr bwMode="auto">
          <a:xfrm>
            <a:off x="6156325" y="6237288"/>
            <a:ext cx="2987675" cy="457200"/>
          </a:xfrm>
          <a:prstGeom prst="rect">
            <a:avLst/>
          </a:prstGeom>
          <a:solidFill>
            <a:schemeClr val="bg2"/>
          </a:solidFill>
          <a:ln w="9525">
            <a:noFill/>
            <a:miter lim="800000"/>
            <a:headEnd/>
            <a:tailEnd/>
          </a:ln>
          <a:effectLst/>
        </p:spPr>
        <p:txBody>
          <a:bodyPr>
            <a:spAutoFit/>
          </a:bodyPr>
          <a:lstStyle/>
          <a:p>
            <a:pPr>
              <a:spcBef>
                <a:spcPct val="50000"/>
              </a:spcBef>
            </a:pPr>
            <a:r>
              <a:rPr lang="fr-FR">
                <a:solidFill>
                  <a:schemeClr val="tx2"/>
                </a:solidFill>
              </a:rPr>
              <a:t>Claveline </a:t>
            </a:r>
            <a:r>
              <a:rPr kumimoji="1" lang="fr-FR">
                <a:solidFill>
                  <a:schemeClr val="tx2"/>
                </a:solidFill>
              </a:rPr>
              <a:t>transparente</a:t>
            </a:r>
          </a:p>
        </p:txBody>
      </p:sp>
      <p:sp>
        <p:nvSpPr>
          <p:cNvPr id="71686" name="Text Box 6"/>
          <p:cNvSpPr txBox="1">
            <a:spLocks noChangeArrowheads="1"/>
          </p:cNvSpPr>
          <p:nvPr/>
        </p:nvSpPr>
        <p:spPr bwMode="auto">
          <a:xfrm>
            <a:off x="1692275" y="6165850"/>
            <a:ext cx="863600" cy="457200"/>
          </a:xfrm>
          <a:prstGeom prst="rect">
            <a:avLst/>
          </a:prstGeom>
          <a:noFill/>
          <a:ln w="9525">
            <a:noFill/>
            <a:miter lim="800000"/>
            <a:headEnd/>
            <a:tailEnd/>
          </a:ln>
          <a:effectLst/>
        </p:spPr>
        <p:txBody>
          <a:bodyPr>
            <a:spAutoFit/>
          </a:bodyPr>
          <a:lstStyle/>
          <a:p>
            <a:pPr>
              <a:spcBef>
                <a:spcPct val="50000"/>
              </a:spcBef>
            </a:pPr>
            <a:r>
              <a:rPr lang="fr-FR" b="1">
                <a:solidFill>
                  <a:schemeClr val="tx2"/>
                </a:solidFill>
              </a:rPr>
              <a:t>AC</a:t>
            </a:r>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2708" name="Picture 4" descr="Ascidies Clavelines et Glauques"/>
          <p:cNvPicPr>
            <a:picLocks noChangeAspect="1" noChangeArrowheads="1"/>
          </p:cNvPicPr>
          <p:nvPr/>
        </p:nvPicPr>
        <p:blipFill>
          <a:blip r:embed="rId4" cstate="print"/>
          <a:srcRect/>
          <a:stretch>
            <a:fillRect/>
          </a:stretch>
        </p:blipFill>
        <p:spPr bwMode="auto">
          <a:xfrm>
            <a:off x="0" y="0"/>
            <a:ext cx="9363075" cy="7023100"/>
          </a:xfrm>
          <a:prstGeom prst="rect">
            <a:avLst/>
          </a:prstGeom>
          <a:noFill/>
        </p:spPr>
      </p:pic>
      <p:sp>
        <p:nvSpPr>
          <p:cNvPr id="72709" name="Text Box 5"/>
          <p:cNvSpPr txBox="1">
            <a:spLocks noChangeArrowheads="1"/>
          </p:cNvSpPr>
          <p:nvPr/>
        </p:nvSpPr>
        <p:spPr bwMode="auto">
          <a:xfrm>
            <a:off x="827088" y="6400800"/>
            <a:ext cx="863600" cy="457200"/>
          </a:xfrm>
          <a:prstGeom prst="rect">
            <a:avLst/>
          </a:prstGeom>
          <a:noFill/>
          <a:ln w="9525">
            <a:noFill/>
            <a:miter lim="800000"/>
            <a:headEnd/>
            <a:tailEnd/>
          </a:ln>
          <a:effectLst/>
        </p:spPr>
        <p:txBody>
          <a:bodyPr>
            <a:spAutoFit/>
          </a:bodyPr>
          <a:lstStyle/>
          <a:p>
            <a:pPr>
              <a:spcBef>
                <a:spcPct val="50000"/>
              </a:spcBef>
            </a:pPr>
            <a:r>
              <a:rPr lang="fr-FR" b="1">
                <a:solidFill>
                  <a:schemeClr val="tx2"/>
                </a:solidFill>
              </a:rPr>
              <a:t>AC</a:t>
            </a:r>
          </a:p>
        </p:txBody>
      </p:sp>
      <p:sp>
        <p:nvSpPr>
          <p:cNvPr id="72710" name="Rectangle 6"/>
          <p:cNvSpPr>
            <a:spLocks noChangeArrowheads="1"/>
          </p:cNvSpPr>
          <p:nvPr/>
        </p:nvSpPr>
        <p:spPr bwMode="auto">
          <a:xfrm>
            <a:off x="5181600" y="6400800"/>
            <a:ext cx="3962400" cy="457200"/>
          </a:xfrm>
          <a:prstGeom prst="rect">
            <a:avLst/>
          </a:prstGeom>
          <a:solidFill>
            <a:schemeClr val="bg2"/>
          </a:solidFill>
          <a:ln w="9525">
            <a:noFill/>
            <a:miter lim="800000"/>
            <a:headEnd/>
            <a:tailEnd/>
          </a:ln>
          <a:effectLst/>
        </p:spPr>
        <p:txBody>
          <a:bodyPr wrap="none">
            <a:spAutoFit/>
          </a:bodyPr>
          <a:lstStyle/>
          <a:p>
            <a:pPr>
              <a:spcBef>
                <a:spcPct val="30000"/>
              </a:spcBef>
            </a:pPr>
            <a:r>
              <a:rPr kumimoji="1" lang="fr-FR">
                <a:solidFill>
                  <a:schemeClr val="tx2"/>
                </a:solidFill>
              </a:rPr>
              <a:t>Clavelines et ascidies glauques</a:t>
            </a:r>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C:\Users\carion\Desktop\EN ATTENTE\Ascidie Claveline naine.JPG"/>
          <p:cNvPicPr>
            <a:picLocks noChangeAspect="1" noChangeArrowheads="1"/>
          </p:cNvPicPr>
          <p:nvPr/>
        </p:nvPicPr>
        <p:blipFill>
          <a:blip r:embed="rId3" cstate="print"/>
          <a:srcRect/>
          <a:stretch>
            <a:fillRect/>
          </a:stretch>
        </p:blipFill>
        <p:spPr bwMode="auto">
          <a:xfrm>
            <a:off x="0" y="0"/>
            <a:ext cx="9144646" cy="6858000"/>
          </a:xfrm>
          <a:prstGeom prst="rect">
            <a:avLst/>
          </a:prstGeom>
          <a:noFill/>
        </p:spPr>
      </p:pic>
      <p:sp>
        <p:nvSpPr>
          <p:cNvPr id="6" name="Rectangle 5"/>
          <p:cNvSpPr/>
          <p:nvPr/>
        </p:nvSpPr>
        <p:spPr>
          <a:xfrm>
            <a:off x="6286512" y="5929330"/>
            <a:ext cx="2180405" cy="461665"/>
          </a:xfrm>
          <a:prstGeom prst="rect">
            <a:avLst/>
          </a:prstGeom>
          <a:solidFill>
            <a:schemeClr val="bg2"/>
          </a:solidFill>
        </p:spPr>
        <p:txBody>
          <a:bodyPr wrap="none">
            <a:spAutoFit/>
          </a:bodyPr>
          <a:lstStyle/>
          <a:p>
            <a:r>
              <a:rPr lang="fr-FR" dirty="0" err="1" smtClean="0">
                <a:solidFill>
                  <a:schemeClr val="tx2"/>
                </a:solidFill>
              </a:rPr>
              <a:t>Claveline</a:t>
            </a:r>
            <a:r>
              <a:rPr lang="fr-FR" dirty="0" smtClean="0">
                <a:solidFill>
                  <a:schemeClr val="tx2"/>
                </a:solidFill>
              </a:rPr>
              <a:t> naine </a:t>
            </a:r>
            <a:endParaRPr lang="fr-FR" dirty="0">
              <a:solidFill>
                <a:schemeClr val="tx2"/>
              </a:solidFill>
            </a:endParaRPr>
          </a:p>
        </p:txBody>
      </p:sp>
      <p:sp>
        <p:nvSpPr>
          <p:cNvPr id="7" name="ZoneTexte 6"/>
          <p:cNvSpPr txBox="1"/>
          <p:nvPr/>
        </p:nvSpPr>
        <p:spPr>
          <a:xfrm rot="10800000" flipV="1">
            <a:off x="1714480" y="6000768"/>
            <a:ext cx="1000132" cy="461665"/>
          </a:xfrm>
          <a:prstGeom prst="rect">
            <a:avLst/>
          </a:prstGeom>
          <a:noFill/>
        </p:spPr>
        <p:txBody>
          <a:bodyPr wrap="square" rtlCol="0">
            <a:spAutoFit/>
          </a:bodyPr>
          <a:lstStyle/>
          <a:p>
            <a:r>
              <a:rPr lang="fr-FR" dirty="0" smtClean="0">
                <a:solidFill>
                  <a:schemeClr val="tx2"/>
                </a:solidFill>
              </a:rPr>
              <a:t>AC</a:t>
            </a:r>
            <a:endParaRPr lang="fr-FR" dirty="0">
              <a:solidFill>
                <a:schemeClr val="tx2"/>
              </a:solidFill>
            </a:endParaRPr>
          </a:p>
        </p:txBody>
      </p:sp>
    </p:spTree>
  </p:cSld>
  <p:clrMapOvr>
    <a:masterClrMapping/>
  </p:clrMapOvr>
  <p:transition>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rion\Desktop\EN ATTENTE\Ascidie Glauque.JPG"/>
          <p:cNvPicPr>
            <a:picLocks noChangeAspect="1" noChangeArrowheads="1"/>
          </p:cNvPicPr>
          <p:nvPr/>
        </p:nvPicPr>
        <p:blipFill>
          <a:blip r:embed="rId3" cstate="print"/>
          <a:srcRect/>
          <a:stretch>
            <a:fillRect/>
          </a:stretch>
        </p:blipFill>
        <p:spPr bwMode="auto">
          <a:xfrm>
            <a:off x="0" y="0"/>
            <a:ext cx="9144646" cy="6858000"/>
          </a:xfrm>
          <a:prstGeom prst="rect">
            <a:avLst/>
          </a:prstGeom>
          <a:noFill/>
        </p:spPr>
      </p:pic>
      <p:sp>
        <p:nvSpPr>
          <p:cNvPr id="3" name="Rectangle 2"/>
          <p:cNvSpPr/>
          <p:nvPr/>
        </p:nvSpPr>
        <p:spPr>
          <a:xfrm>
            <a:off x="6215074" y="6000768"/>
            <a:ext cx="2242922" cy="461665"/>
          </a:xfrm>
          <a:prstGeom prst="rect">
            <a:avLst/>
          </a:prstGeom>
          <a:solidFill>
            <a:schemeClr val="bg2"/>
          </a:solidFill>
        </p:spPr>
        <p:txBody>
          <a:bodyPr wrap="none">
            <a:spAutoFit/>
          </a:bodyPr>
          <a:lstStyle/>
          <a:p>
            <a:r>
              <a:rPr lang="fr-FR" dirty="0" smtClean="0">
                <a:solidFill>
                  <a:schemeClr val="tx2"/>
                </a:solidFill>
              </a:rPr>
              <a:t>Ascidie Glauque</a:t>
            </a:r>
            <a:endParaRPr lang="fr-FR" dirty="0">
              <a:solidFill>
                <a:schemeClr val="tx2"/>
              </a:solidFill>
            </a:endParaRPr>
          </a:p>
        </p:txBody>
      </p:sp>
      <p:sp>
        <p:nvSpPr>
          <p:cNvPr id="4" name="ZoneTexte 3"/>
          <p:cNvSpPr txBox="1"/>
          <p:nvPr/>
        </p:nvSpPr>
        <p:spPr>
          <a:xfrm>
            <a:off x="1214414" y="6072206"/>
            <a:ext cx="642942" cy="461665"/>
          </a:xfrm>
          <a:prstGeom prst="rect">
            <a:avLst/>
          </a:prstGeom>
          <a:noFill/>
        </p:spPr>
        <p:txBody>
          <a:bodyPr wrap="square" rtlCol="0">
            <a:spAutoFit/>
          </a:bodyPr>
          <a:lstStyle/>
          <a:p>
            <a:r>
              <a:rPr lang="fr-FR" dirty="0" smtClean="0">
                <a:solidFill>
                  <a:schemeClr val="tx2"/>
                </a:solidFill>
              </a:rPr>
              <a:t>AC</a:t>
            </a:r>
            <a:endParaRPr lang="fr-FR" dirty="0">
              <a:solidFill>
                <a:schemeClr val="tx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9636" name="Picture 4" descr="09 Mirabelles et Botrylles étoilées"/>
          <p:cNvPicPr>
            <a:picLocks noChangeAspect="1" noChangeArrowheads="1"/>
          </p:cNvPicPr>
          <p:nvPr/>
        </p:nvPicPr>
        <p:blipFill>
          <a:blip r:embed="rId4" cstate="print"/>
          <a:srcRect/>
          <a:stretch>
            <a:fillRect/>
          </a:stretch>
        </p:blipFill>
        <p:spPr bwMode="auto">
          <a:xfrm>
            <a:off x="0" y="0"/>
            <a:ext cx="9363075" cy="7023100"/>
          </a:xfrm>
          <a:prstGeom prst="rect">
            <a:avLst/>
          </a:prstGeom>
          <a:noFill/>
        </p:spPr>
      </p:pic>
      <p:sp>
        <p:nvSpPr>
          <p:cNvPr id="69637" name="Text Box 5"/>
          <p:cNvSpPr txBox="1">
            <a:spLocks noChangeArrowheads="1"/>
          </p:cNvSpPr>
          <p:nvPr/>
        </p:nvSpPr>
        <p:spPr bwMode="auto">
          <a:xfrm>
            <a:off x="5003800" y="6308725"/>
            <a:ext cx="4140200" cy="457200"/>
          </a:xfrm>
          <a:prstGeom prst="rect">
            <a:avLst/>
          </a:prstGeom>
          <a:solidFill>
            <a:schemeClr val="bg2"/>
          </a:solidFill>
          <a:ln w="9525">
            <a:noFill/>
            <a:miter lim="800000"/>
            <a:headEnd/>
            <a:tailEnd/>
          </a:ln>
          <a:effectLst/>
        </p:spPr>
        <p:txBody>
          <a:bodyPr>
            <a:spAutoFit/>
          </a:bodyPr>
          <a:lstStyle/>
          <a:p>
            <a:pPr>
              <a:spcBef>
                <a:spcPct val="50000"/>
              </a:spcBef>
            </a:pPr>
            <a:r>
              <a:rPr lang="fr-FR"/>
              <a:t> </a:t>
            </a:r>
            <a:r>
              <a:rPr lang="fr-FR">
                <a:solidFill>
                  <a:schemeClr val="tx2"/>
                </a:solidFill>
              </a:rPr>
              <a:t>Mirabelles et Botrylles étoilées</a:t>
            </a:r>
          </a:p>
        </p:txBody>
      </p:sp>
      <p:sp>
        <p:nvSpPr>
          <p:cNvPr id="69638" name="Text Box 6"/>
          <p:cNvSpPr txBox="1">
            <a:spLocks noChangeArrowheads="1"/>
          </p:cNvSpPr>
          <p:nvPr/>
        </p:nvSpPr>
        <p:spPr bwMode="auto">
          <a:xfrm>
            <a:off x="539750" y="6308725"/>
            <a:ext cx="719138" cy="457200"/>
          </a:xfrm>
          <a:prstGeom prst="rect">
            <a:avLst/>
          </a:prstGeom>
          <a:noFill/>
          <a:ln w="9525">
            <a:noFill/>
            <a:miter lim="800000"/>
            <a:headEnd/>
            <a:tailEnd/>
          </a:ln>
          <a:effectLst/>
        </p:spPr>
        <p:txBody>
          <a:bodyPr>
            <a:spAutoFit/>
          </a:bodyPr>
          <a:lstStyle/>
          <a:p>
            <a:pPr>
              <a:spcBef>
                <a:spcPct val="50000"/>
              </a:spcBef>
            </a:pPr>
            <a:r>
              <a:rPr lang="fr-FR" b="1">
                <a:solidFill>
                  <a:schemeClr val="tx2"/>
                </a:solidFill>
              </a:rPr>
              <a:t>AC</a:t>
            </a:r>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5" name="Picture 9" descr="botryllus_schlosseri_7"/>
          <p:cNvPicPr>
            <a:picLocks noChangeAspect="1" noChangeArrowheads="1"/>
          </p:cNvPicPr>
          <p:nvPr/>
        </p:nvPicPr>
        <p:blipFill>
          <a:blip r:embed="rId3" cstate="print"/>
          <a:srcRect/>
          <a:stretch>
            <a:fillRect/>
          </a:stretch>
        </p:blipFill>
        <p:spPr bwMode="auto">
          <a:xfrm>
            <a:off x="0" y="0"/>
            <a:ext cx="9639809" cy="7215214"/>
          </a:xfrm>
          <a:prstGeom prst="rect">
            <a:avLst/>
          </a:prstGeom>
          <a:noFill/>
        </p:spPr>
      </p:pic>
      <p:sp>
        <p:nvSpPr>
          <p:cNvPr id="4" name="Rectangle 3"/>
          <p:cNvSpPr/>
          <p:nvPr/>
        </p:nvSpPr>
        <p:spPr>
          <a:xfrm>
            <a:off x="500035" y="642918"/>
            <a:ext cx="3500462" cy="707886"/>
          </a:xfrm>
          <a:prstGeom prst="rect">
            <a:avLst/>
          </a:prstGeom>
        </p:spPr>
        <p:txBody>
          <a:bodyPr wrap="square">
            <a:spAutoFit/>
          </a:bodyPr>
          <a:lstStyle/>
          <a:p>
            <a:r>
              <a:rPr lang="fr-FR" sz="4000" b="1" dirty="0" err="1" smtClean="0">
                <a:solidFill>
                  <a:srgbClr val="FFFF00"/>
                </a:solidFill>
                <a:latin typeface="Tempus Sans ITC" pitchFamily="82" charset="0"/>
              </a:rPr>
              <a:t>Botrylle</a:t>
            </a:r>
            <a:r>
              <a:rPr lang="fr-FR" sz="4000" b="1" dirty="0" smtClean="0">
                <a:solidFill>
                  <a:srgbClr val="FFFF00"/>
                </a:solidFill>
                <a:latin typeface="Tempus Sans ITC" pitchFamily="82" charset="0"/>
              </a:rPr>
              <a:t> étoilé</a:t>
            </a:r>
            <a:endParaRPr lang="fr-FR" sz="4000" b="1" dirty="0">
              <a:solidFill>
                <a:srgbClr val="FFFF00"/>
              </a:solidFill>
            </a:endParaRPr>
          </a:p>
        </p:txBody>
      </p:sp>
    </p:spTree>
  </p:cSld>
  <p:clrMapOvr>
    <a:masterClrMapping/>
  </p:clrMapOvr>
  <p:transition>
    <p:cover dir="r"/>
  </p:transition>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0658" name="Picture 2" descr="10 ascidie varioleuse"/>
          <p:cNvPicPr>
            <a:picLocks noChangeAspect="1" noChangeArrowheads="1"/>
          </p:cNvPicPr>
          <p:nvPr/>
        </p:nvPicPr>
        <p:blipFill>
          <a:blip r:embed="rId4" cstate="print"/>
          <a:srcRect/>
          <a:stretch>
            <a:fillRect/>
          </a:stretch>
        </p:blipFill>
        <p:spPr bwMode="auto">
          <a:xfrm>
            <a:off x="0" y="0"/>
            <a:ext cx="10118725" cy="7131050"/>
          </a:xfrm>
          <a:prstGeom prst="rect">
            <a:avLst/>
          </a:prstGeom>
          <a:noFill/>
        </p:spPr>
      </p:pic>
      <p:sp>
        <p:nvSpPr>
          <p:cNvPr id="70659" name="Rectangle 3"/>
          <p:cNvSpPr>
            <a:spLocks noGrp="1" noChangeArrowheads="1"/>
          </p:cNvSpPr>
          <p:nvPr>
            <p:ph type="title" idx="4294967295"/>
          </p:nvPr>
        </p:nvSpPr>
        <p:spPr>
          <a:xfrm>
            <a:off x="5651500" y="6373813"/>
            <a:ext cx="2806700" cy="484187"/>
          </a:xfrm>
          <a:solidFill>
            <a:schemeClr val="bg2"/>
          </a:solidFill>
        </p:spPr>
        <p:txBody>
          <a:bodyPr/>
          <a:lstStyle/>
          <a:p>
            <a:r>
              <a:rPr lang="fr-FR" sz="2400"/>
              <a:t>Ascidie varioleuse</a:t>
            </a:r>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fade">
                                      <p:cBhvr>
                                        <p:cTn id="7" dur="800" decel="100000"/>
                                        <p:tgtEl>
                                          <p:spTgt spid="70659"/>
                                        </p:tgtEl>
                                      </p:cBhvr>
                                    </p:animEffect>
                                    <p:anim calcmode="lin" valueType="num">
                                      <p:cBhvr>
                                        <p:cTn id="8" dur="800" decel="100000" fill="hold"/>
                                        <p:tgtEl>
                                          <p:spTgt spid="70659"/>
                                        </p:tgtEl>
                                        <p:attrNameLst>
                                          <p:attrName>style.rotation</p:attrName>
                                        </p:attrNameLst>
                                      </p:cBhvr>
                                      <p:tavLst>
                                        <p:tav tm="0">
                                          <p:val>
                                            <p:fltVal val="-90"/>
                                          </p:val>
                                        </p:tav>
                                        <p:tav tm="100000">
                                          <p:val>
                                            <p:fltVal val="0"/>
                                          </p:val>
                                        </p:tav>
                                      </p:tavLst>
                                    </p:anim>
                                    <p:anim calcmode="lin" valueType="num">
                                      <p:cBhvr>
                                        <p:cTn id="9" dur="800" decel="100000" fill="hold"/>
                                        <p:tgtEl>
                                          <p:spTgt spid="70659"/>
                                        </p:tgtEl>
                                        <p:attrNameLst>
                                          <p:attrName>ppt_x</p:attrName>
                                        </p:attrNameLst>
                                      </p:cBhvr>
                                      <p:tavLst>
                                        <p:tav tm="0">
                                          <p:val>
                                            <p:strVal val="#ppt_x+0.4"/>
                                          </p:val>
                                        </p:tav>
                                        <p:tav tm="100000">
                                          <p:val>
                                            <p:strVal val="#ppt_x-0.05"/>
                                          </p:val>
                                        </p:tav>
                                      </p:tavLst>
                                    </p:anim>
                                    <p:anim calcmode="lin" valueType="num">
                                      <p:cBhvr>
                                        <p:cTn id="10" dur="800" decel="100000" fill="hold"/>
                                        <p:tgtEl>
                                          <p:spTgt spid="7065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65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6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p:txBody>
          <a:bodyPr/>
          <a:lstStyle/>
          <a:p>
            <a:r>
              <a:rPr lang="fr-FR" b="1">
                <a:solidFill>
                  <a:srgbClr val="66CCFF"/>
                </a:solidFill>
                <a:latin typeface="Tempus Sans ITC" pitchFamily="82" charset="0"/>
              </a:rPr>
              <a:t>Les UROCHORDES</a:t>
            </a:r>
            <a:r>
              <a:rPr lang="fr-FR"/>
              <a:t> </a:t>
            </a:r>
          </a:p>
        </p:txBody>
      </p:sp>
      <p:sp>
        <p:nvSpPr>
          <p:cNvPr id="83971" name="Rectangle 3"/>
          <p:cNvSpPr>
            <a:spLocks noGrp="1" noChangeArrowheads="1"/>
          </p:cNvSpPr>
          <p:nvPr>
            <p:ph type="subTitle" idx="1"/>
          </p:nvPr>
        </p:nvSpPr>
        <p:spPr>
          <a:xfrm>
            <a:off x="533400" y="3886200"/>
            <a:ext cx="8153400" cy="1752600"/>
          </a:xfrm>
        </p:spPr>
        <p:txBody>
          <a:bodyPr/>
          <a:lstStyle/>
          <a:p>
            <a:r>
              <a:rPr lang="fr-FR">
                <a:solidFill>
                  <a:srgbClr val="FFFF00"/>
                </a:solidFill>
                <a:latin typeface="Tempus Sans ITC" pitchFamily="82" charset="0"/>
              </a:rPr>
              <a:t>Animaux exclusivement marins</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7589" name="Picture 5"/>
          <p:cNvPicPr>
            <a:picLocks noChangeAspect="1" noChangeArrowheads="1"/>
          </p:cNvPicPr>
          <p:nvPr/>
        </p:nvPicPr>
        <p:blipFill>
          <a:blip r:embed="rId4" cstate="print"/>
          <a:srcRect/>
          <a:stretch>
            <a:fillRect/>
          </a:stretch>
        </p:blipFill>
        <p:spPr bwMode="auto">
          <a:xfrm>
            <a:off x="0" y="0"/>
            <a:ext cx="9467850" cy="7100888"/>
          </a:xfrm>
          <a:prstGeom prst="rect">
            <a:avLst/>
          </a:prstGeom>
          <a:noFill/>
          <a:ln w="9525">
            <a:noFill/>
            <a:miter lim="800000"/>
            <a:headEnd/>
            <a:tailEnd/>
          </a:ln>
          <a:effectLst/>
        </p:spPr>
      </p:pic>
      <p:sp>
        <p:nvSpPr>
          <p:cNvPr id="67590" name="Rectangle 6"/>
          <p:cNvSpPr>
            <a:spLocks noChangeArrowheads="1"/>
          </p:cNvSpPr>
          <p:nvPr/>
        </p:nvSpPr>
        <p:spPr bwMode="auto">
          <a:xfrm>
            <a:off x="7302500" y="6400800"/>
            <a:ext cx="1841500" cy="457200"/>
          </a:xfrm>
          <a:prstGeom prst="rect">
            <a:avLst/>
          </a:prstGeom>
          <a:solidFill>
            <a:schemeClr val="bg2"/>
          </a:solidFill>
          <a:ln w="9525">
            <a:noFill/>
            <a:miter lim="800000"/>
            <a:headEnd/>
            <a:tailEnd/>
          </a:ln>
          <a:effectLst/>
        </p:spPr>
        <p:txBody>
          <a:bodyPr wrap="none">
            <a:spAutoFit/>
          </a:bodyPr>
          <a:lstStyle/>
          <a:p>
            <a:r>
              <a:rPr kumimoji="1" lang="fr-FR">
                <a:solidFill>
                  <a:schemeClr val="tx2"/>
                </a:solidFill>
              </a:rPr>
              <a:t>Fraise de mer</a:t>
            </a:r>
          </a:p>
        </p:txBody>
      </p:sp>
    </p:spTree>
  </p:cSld>
  <p:clrMapOvr>
    <a:overrideClrMapping bg1="lt1" tx1="dk1" bg2="lt2" tx2="dk2" accent1="accent1" accent2="accent2" accent3="accent3" accent4="accent4" accent5="accent5" accent6="accent6" hlink="hlink" folHlink="folHlink"/>
  </p:clrMapOvr>
  <p:transition>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3"/>
          <p:cNvSpPr>
            <a:spLocks noGrp="1" noChangeArrowheads="1"/>
          </p:cNvSpPr>
          <p:nvPr>
            <p:ph type="dt" sz="half" idx="2"/>
          </p:nvPr>
        </p:nvSpPr>
        <p:spPr/>
        <p:txBody>
          <a:bodyPr/>
          <a:lstStyle/>
          <a:p>
            <a:r>
              <a:rPr lang="fr-FR"/>
              <a:t>CODEP53</a:t>
            </a:r>
          </a:p>
        </p:txBody>
      </p:sp>
      <p:sp>
        <p:nvSpPr>
          <p:cNvPr id="157698" name="Rectangle 2"/>
          <p:cNvSpPr>
            <a:spLocks noGrp="1" noChangeArrowheads="1"/>
          </p:cNvSpPr>
          <p:nvPr>
            <p:ph type="ctrTitle"/>
          </p:nvPr>
        </p:nvSpPr>
        <p:spPr>
          <a:xfrm>
            <a:off x="838200" y="304800"/>
            <a:ext cx="7772400" cy="1143000"/>
          </a:xfrm>
        </p:spPr>
        <p:txBody>
          <a:bodyPr/>
          <a:lstStyle/>
          <a:p>
            <a:r>
              <a:rPr lang="fr-FR">
                <a:latin typeface="Tempus Sans ITC" pitchFamily="82" charset="0"/>
              </a:rPr>
              <a:t>Didemne coccinelle </a:t>
            </a:r>
          </a:p>
        </p:txBody>
      </p:sp>
      <p:sp>
        <p:nvSpPr>
          <p:cNvPr id="157699" name="Rectangle 3"/>
          <p:cNvSpPr>
            <a:spLocks noGrp="1" noChangeArrowheads="1"/>
          </p:cNvSpPr>
          <p:nvPr>
            <p:ph type="subTitle" idx="1"/>
          </p:nvPr>
        </p:nvSpPr>
        <p:spPr/>
        <p:txBody>
          <a:bodyPr/>
          <a:lstStyle/>
          <a:p>
            <a:endParaRPr lang="fr-FR"/>
          </a:p>
        </p:txBody>
      </p:sp>
      <p:pic>
        <p:nvPicPr>
          <p:cNvPr id="157705" name="Picture 9" descr="didemnum_coccineum-ph29"/>
          <p:cNvPicPr>
            <a:picLocks noChangeAspect="1" noChangeArrowheads="1"/>
          </p:cNvPicPr>
          <p:nvPr/>
        </p:nvPicPr>
        <p:blipFill>
          <a:blip r:embed="rId3" cstate="print"/>
          <a:srcRect/>
          <a:stretch>
            <a:fillRect/>
          </a:stretch>
        </p:blipFill>
        <p:spPr bwMode="auto">
          <a:xfrm>
            <a:off x="838200" y="1676400"/>
            <a:ext cx="7429500" cy="48926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576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98308" name="Picture 4"/>
          <p:cNvPicPr>
            <a:picLocks noChangeAspect="1" noChangeArrowheads="1"/>
          </p:cNvPicPr>
          <p:nvPr/>
        </p:nvPicPr>
        <p:blipFill>
          <a:blip r:embed="rId3" cstate="print"/>
          <a:srcRect/>
          <a:stretch>
            <a:fillRect/>
          </a:stretch>
        </p:blipFill>
        <p:spPr bwMode="auto">
          <a:xfrm>
            <a:off x="0" y="0"/>
            <a:ext cx="10188575" cy="6858000"/>
          </a:xfrm>
          <a:prstGeom prst="rect">
            <a:avLst/>
          </a:prstGeom>
          <a:noFill/>
          <a:ln w="9525">
            <a:noFill/>
            <a:miter lim="800000"/>
            <a:headEnd/>
            <a:tailEnd/>
          </a:ln>
          <a:effectLst/>
        </p:spPr>
      </p:pic>
      <p:sp>
        <p:nvSpPr>
          <p:cNvPr id="98309" name="Rectangle 5"/>
          <p:cNvSpPr>
            <a:spLocks noChangeArrowheads="1"/>
          </p:cNvSpPr>
          <p:nvPr/>
        </p:nvSpPr>
        <p:spPr bwMode="auto">
          <a:xfrm>
            <a:off x="6262688" y="6092825"/>
            <a:ext cx="2881312" cy="457200"/>
          </a:xfrm>
          <a:prstGeom prst="rect">
            <a:avLst/>
          </a:prstGeom>
          <a:solidFill>
            <a:schemeClr val="bg2"/>
          </a:solidFill>
          <a:ln w="9525">
            <a:noFill/>
            <a:miter lim="800000"/>
            <a:headEnd/>
            <a:tailEnd/>
          </a:ln>
          <a:effectLst/>
        </p:spPr>
        <p:txBody>
          <a:bodyPr>
            <a:spAutoFit/>
          </a:bodyPr>
          <a:lstStyle/>
          <a:p>
            <a:pPr algn="ctr"/>
            <a:r>
              <a:rPr kumimoji="1" lang="fr-FR">
                <a:solidFill>
                  <a:schemeClr val="tx2"/>
                </a:solidFill>
              </a:rPr>
              <a:t>Flocon blanc</a:t>
            </a:r>
          </a:p>
        </p:txBody>
      </p:sp>
    </p:spTree>
  </p:cSld>
  <p:clrMapOvr>
    <a:masterClrMapping/>
  </p:clrMapOvr>
  <p:transition>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a:blip r:embed="rId3" cstate="print"/>
          <a:srcRect/>
          <a:stretch>
            <a:fillRect/>
          </a:stretch>
        </p:blipFill>
        <p:spPr bwMode="auto">
          <a:xfrm>
            <a:off x="1547813" y="0"/>
            <a:ext cx="6013450" cy="7100888"/>
          </a:xfrm>
          <a:prstGeom prst="rect">
            <a:avLst/>
          </a:prstGeom>
          <a:noFill/>
          <a:ln w="9525">
            <a:noFill/>
            <a:miter lim="800000"/>
            <a:headEnd/>
            <a:tailEnd/>
          </a:ln>
          <a:effectLst/>
        </p:spPr>
      </p:pic>
      <p:sp>
        <p:nvSpPr>
          <p:cNvPr id="96261" name="Rectangle 5"/>
          <p:cNvSpPr>
            <a:spLocks noChangeArrowheads="1"/>
          </p:cNvSpPr>
          <p:nvPr/>
        </p:nvSpPr>
        <p:spPr bwMode="auto">
          <a:xfrm>
            <a:off x="5205413" y="6400800"/>
            <a:ext cx="3938587" cy="457200"/>
          </a:xfrm>
          <a:prstGeom prst="rect">
            <a:avLst/>
          </a:prstGeom>
          <a:solidFill>
            <a:schemeClr val="bg2"/>
          </a:solidFill>
          <a:ln w="9525">
            <a:noFill/>
            <a:miter lim="800000"/>
            <a:headEnd/>
            <a:tailEnd/>
          </a:ln>
          <a:effectLst/>
        </p:spPr>
        <p:txBody>
          <a:bodyPr wrap="none">
            <a:spAutoFit/>
          </a:bodyPr>
          <a:lstStyle/>
          <a:p>
            <a:r>
              <a:rPr kumimoji="1" lang="fr-FR"/>
              <a:t>synascidies pédonculée orange</a:t>
            </a:r>
          </a:p>
        </p:txBody>
      </p:sp>
    </p:spTree>
  </p:cSld>
  <p:clrMapOvr>
    <a:masterClrMapping/>
  </p:clrMapOvr>
  <p:transition>
    <p:comb/>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4" name="Picture 4" descr="DSCN1119"/>
          <p:cNvPicPr>
            <a:picLocks noChangeAspect="1" noChangeArrowheads="1"/>
          </p:cNvPicPr>
          <p:nvPr/>
        </p:nvPicPr>
        <p:blipFill>
          <a:blip r:embed="rId3" cstate="print"/>
          <a:srcRect/>
          <a:stretch>
            <a:fillRect/>
          </a:stretch>
        </p:blipFill>
        <p:spPr bwMode="auto">
          <a:xfrm>
            <a:off x="0" y="0"/>
            <a:ext cx="9363075" cy="7023100"/>
          </a:xfrm>
          <a:prstGeom prst="rect">
            <a:avLst/>
          </a:prstGeom>
          <a:noFill/>
        </p:spPr>
      </p:pic>
      <p:sp>
        <p:nvSpPr>
          <p:cNvPr id="128005" name="Rectangle 5"/>
          <p:cNvSpPr>
            <a:spLocks noChangeArrowheads="1"/>
          </p:cNvSpPr>
          <p:nvPr/>
        </p:nvSpPr>
        <p:spPr bwMode="auto">
          <a:xfrm>
            <a:off x="5934075" y="6400800"/>
            <a:ext cx="3209925" cy="457200"/>
          </a:xfrm>
          <a:prstGeom prst="rect">
            <a:avLst/>
          </a:prstGeom>
          <a:solidFill>
            <a:schemeClr val="bg2"/>
          </a:solidFill>
          <a:ln w="9525">
            <a:noFill/>
            <a:miter lim="800000"/>
            <a:headEnd/>
            <a:tailEnd/>
          </a:ln>
          <a:effectLst/>
        </p:spPr>
        <p:txBody>
          <a:bodyPr wrap="none">
            <a:spAutoFit/>
          </a:bodyPr>
          <a:lstStyle/>
          <a:p>
            <a:r>
              <a:rPr kumimoji="1" lang="fr-FR">
                <a:solidFill>
                  <a:schemeClr val="tx2"/>
                </a:solidFill>
              </a:rPr>
              <a:t>Ascidie coloniale ovoïde</a:t>
            </a:r>
          </a:p>
        </p:txBody>
      </p:sp>
      <p:sp>
        <p:nvSpPr>
          <p:cNvPr id="128006" name="Text Box 6"/>
          <p:cNvSpPr txBox="1">
            <a:spLocks noChangeArrowheads="1"/>
          </p:cNvSpPr>
          <p:nvPr/>
        </p:nvSpPr>
        <p:spPr bwMode="auto">
          <a:xfrm>
            <a:off x="1116013" y="6400800"/>
            <a:ext cx="792162" cy="457200"/>
          </a:xfrm>
          <a:prstGeom prst="rect">
            <a:avLst/>
          </a:prstGeom>
          <a:noFill/>
          <a:ln w="9525">
            <a:noFill/>
            <a:miter lim="800000"/>
            <a:headEnd/>
            <a:tailEnd/>
          </a:ln>
          <a:effectLst/>
        </p:spPr>
        <p:txBody>
          <a:bodyPr>
            <a:spAutoFit/>
          </a:bodyPr>
          <a:lstStyle/>
          <a:p>
            <a:pPr>
              <a:spcBef>
                <a:spcPct val="50000"/>
              </a:spcBef>
            </a:pPr>
            <a:r>
              <a:rPr lang="fr-FR">
                <a:solidFill>
                  <a:schemeClr val="tx2"/>
                </a:solidFill>
              </a:rPr>
              <a:t>AC</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5956" name="Picture 4" descr="DSCN1613"/>
          <p:cNvPicPr>
            <a:picLocks noChangeAspect="1" noChangeArrowheads="1"/>
          </p:cNvPicPr>
          <p:nvPr/>
        </p:nvPicPr>
        <p:blipFill>
          <a:blip r:embed="rId3" cstate="print"/>
          <a:srcRect/>
          <a:stretch>
            <a:fillRect/>
          </a:stretch>
        </p:blipFill>
        <p:spPr bwMode="auto">
          <a:xfrm>
            <a:off x="0" y="0"/>
            <a:ext cx="9467850" cy="7099300"/>
          </a:xfrm>
          <a:prstGeom prst="rect">
            <a:avLst/>
          </a:prstGeom>
          <a:noFill/>
        </p:spPr>
      </p:pic>
      <p:sp>
        <p:nvSpPr>
          <p:cNvPr id="125957" name="Text Box 5"/>
          <p:cNvSpPr txBox="1">
            <a:spLocks noChangeArrowheads="1"/>
          </p:cNvSpPr>
          <p:nvPr/>
        </p:nvSpPr>
        <p:spPr bwMode="auto">
          <a:xfrm>
            <a:off x="971550" y="6165850"/>
            <a:ext cx="720725" cy="457200"/>
          </a:xfrm>
          <a:prstGeom prst="rect">
            <a:avLst/>
          </a:prstGeom>
          <a:noFill/>
          <a:ln w="9525">
            <a:noFill/>
            <a:miter lim="800000"/>
            <a:headEnd/>
            <a:tailEnd/>
          </a:ln>
          <a:effectLst/>
        </p:spPr>
        <p:txBody>
          <a:bodyPr>
            <a:spAutoFit/>
          </a:bodyPr>
          <a:lstStyle/>
          <a:p>
            <a:pPr>
              <a:spcBef>
                <a:spcPct val="50000"/>
              </a:spcBef>
            </a:pPr>
            <a:r>
              <a:rPr lang="fr-FR">
                <a:solidFill>
                  <a:schemeClr val="tx2"/>
                </a:solidFill>
              </a:rPr>
              <a:t>AC</a:t>
            </a:r>
          </a:p>
        </p:txBody>
      </p:sp>
      <p:sp>
        <p:nvSpPr>
          <p:cNvPr id="125958" name="Rectangle 6"/>
          <p:cNvSpPr>
            <a:spLocks noChangeArrowheads="1"/>
          </p:cNvSpPr>
          <p:nvPr/>
        </p:nvSpPr>
        <p:spPr bwMode="auto">
          <a:xfrm>
            <a:off x="6156325" y="6165850"/>
            <a:ext cx="2808288" cy="457200"/>
          </a:xfrm>
          <a:prstGeom prst="rect">
            <a:avLst/>
          </a:prstGeom>
          <a:solidFill>
            <a:schemeClr val="bg2"/>
          </a:solidFill>
          <a:ln w="9525">
            <a:noFill/>
            <a:miter lim="800000"/>
            <a:headEnd/>
            <a:tailEnd/>
          </a:ln>
          <a:effectLst/>
        </p:spPr>
        <p:txBody>
          <a:bodyPr>
            <a:spAutoFit/>
          </a:bodyPr>
          <a:lstStyle/>
          <a:p>
            <a:pPr algn="ctr"/>
            <a:r>
              <a:rPr kumimoji="1" lang="fr-FR">
                <a:solidFill>
                  <a:schemeClr val="tx2"/>
                </a:solidFill>
              </a:rPr>
              <a:t>Synascidie-urne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cstate="print"/>
          <a:srcRect/>
          <a:stretch>
            <a:fillRect/>
          </a:stretch>
        </p:blipFill>
        <p:spPr bwMode="auto">
          <a:xfrm>
            <a:off x="0" y="0"/>
            <a:ext cx="9448800" cy="685641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2"/>
          <p:cNvSpPr>
            <a:spLocks noGrp="1"/>
          </p:cNvSpPr>
          <p:nvPr>
            <p:ph type="dt" sz="half" idx="10"/>
          </p:nvPr>
        </p:nvSpPr>
        <p:spPr/>
        <p:txBody>
          <a:bodyPr/>
          <a:lstStyle/>
          <a:p>
            <a:r>
              <a:rPr lang="fr-FR"/>
              <a:t>CODEP53</a:t>
            </a:r>
          </a:p>
        </p:txBody>
      </p:sp>
      <p:sp>
        <p:nvSpPr>
          <p:cNvPr id="132098" name="Rectangle 2"/>
          <p:cNvSpPr>
            <a:spLocks noGrp="1" noChangeArrowheads="1"/>
          </p:cNvSpPr>
          <p:nvPr>
            <p:ph type="title"/>
          </p:nvPr>
        </p:nvSpPr>
        <p:spPr/>
        <p:txBody>
          <a:bodyPr/>
          <a:lstStyle/>
          <a:p>
            <a:r>
              <a:rPr lang="fr-FR">
                <a:latin typeface="Tempus Sans ITC" pitchFamily="82" charset="0"/>
              </a:rPr>
              <a:t>Nouvelle classification</a:t>
            </a:r>
          </a:p>
        </p:txBody>
      </p:sp>
      <p:pic>
        <p:nvPicPr>
          <p:cNvPr id="132099" name="Picture 3"/>
          <p:cNvPicPr>
            <a:picLocks noChangeAspect="1" noChangeArrowheads="1"/>
          </p:cNvPicPr>
          <p:nvPr/>
        </p:nvPicPr>
        <p:blipFill>
          <a:blip r:embed="rId3" cstate="print"/>
          <a:srcRect/>
          <a:stretch>
            <a:fillRect/>
          </a:stretch>
        </p:blipFill>
        <p:spPr bwMode="auto">
          <a:xfrm>
            <a:off x="0" y="0"/>
            <a:ext cx="9139238" cy="6840538"/>
          </a:xfrm>
          <a:prstGeom prst="rect">
            <a:avLst/>
          </a:prstGeom>
          <a:noFill/>
          <a:ln w="9525">
            <a:noFill/>
            <a:miter lim="800000"/>
            <a:headEnd/>
            <a:tailEnd/>
          </a:ln>
          <a:effectLst/>
        </p:spPr>
      </p:pic>
      <p:sp>
        <p:nvSpPr>
          <p:cNvPr id="132100" name="WordArt 4"/>
          <p:cNvSpPr>
            <a:spLocks noChangeArrowheads="1" noChangeShapeType="1" noTextEdit="1"/>
          </p:cNvSpPr>
          <p:nvPr/>
        </p:nvSpPr>
        <p:spPr bwMode="auto">
          <a:xfrm>
            <a:off x="304800" y="5486400"/>
            <a:ext cx="2971800" cy="56991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0">
                  <a:gsLst>
                    <a:gs pos="0">
                      <a:srgbClr val="FFE701"/>
                    </a:gs>
                    <a:gs pos="100000">
                      <a:srgbClr val="FE3E02"/>
                    </a:gs>
                  </a:gsLst>
                  <a:lin ang="5400000" scaled="1"/>
                </a:gradFill>
                <a:latin typeface="Impact"/>
              </a:rPr>
              <a:t>Nouvelle classification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09600" y="533400"/>
            <a:ext cx="7772400" cy="1143000"/>
          </a:xfrm>
        </p:spPr>
        <p:txBody>
          <a:bodyPr/>
          <a:lstStyle/>
          <a:p>
            <a:r>
              <a:rPr lang="fr-FR" b="1">
                <a:solidFill>
                  <a:srgbClr val="66CCFF"/>
                </a:solidFill>
                <a:latin typeface="Tempus Sans ITC" pitchFamily="82" charset="0"/>
              </a:rPr>
              <a:t>Les UROCHORDES</a:t>
            </a:r>
            <a:r>
              <a:rPr lang="fr-FR"/>
              <a:t> </a:t>
            </a:r>
          </a:p>
        </p:txBody>
      </p:sp>
      <p:sp>
        <p:nvSpPr>
          <p:cNvPr id="21507" name="Rectangle 3"/>
          <p:cNvSpPr>
            <a:spLocks noGrp="1" noChangeArrowheads="1"/>
          </p:cNvSpPr>
          <p:nvPr>
            <p:ph type="subTitle" idx="1"/>
          </p:nvPr>
        </p:nvSpPr>
        <p:spPr>
          <a:xfrm>
            <a:off x="1219200" y="2514600"/>
            <a:ext cx="7467600" cy="1828800"/>
          </a:xfrm>
        </p:spPr>
        <p:txBody>
          <a:bodyPr/>
          <a:lstStyle/>
          <a:p>
            <a:r>
              <a:rPr lang="fr-FR" b="1" dirty="0">
                <a:solidFill>
                  <a:srgbClr val="FFFF00"/>
                </a:solidFill>
                <a:latin typeface="Tempus Sans ITC" pitchFamily="82" charset="0"/>
              </a:rPr>
              <a:t>2 grandes classes</a:t>
            </a:r>
            <a:r>
              <a:rPr lang="fr-FR" dirty="0">
                <a:solidFill>
                  <a:srgbClr val="FFFF00"/>
                </a:solidFill>
                <a:latin typeface="Tempus Sans ITC" pitchFamily="82" charset="0"/>
              </a:rPr>
              <a:t> :</a:t>
            </a:r>
          </a:p>
          <a:p>
            <a:endParaRPr lang="fr-FR" dirty="0">
              <a:solidFill>
                <a:srgbClr val="FFFF00"/>
              </a:solidFill>
              <a:latin typeface="Tempus Sans ITC" pitchFamily="82" charset="0"/>
            </a:endParaRPr>
          </a:p>
          <a:p>
            <a:pPr algn="l">
              <a:buFontTx/>
              <a:buChar char="•"/>
            </a:pPr>
            <a:r>
              <a:rPr lang="fr-FR" dirty="0">
                <a:solidFill>
                  <a:srgbClr val="FFFF00"/>
                </a:solidFill>
                <a:latin typeface="Tempus Sans ITC" pitchFamily="82" charset="0"/>
              </a:rPr>
              <a:t>Tuniciers fixés  ou </a:t>
            </a:r>
            <a:r>
              <a:rPr lang="fr-FR" b="1" dirty="0" err="1">
                <a:solidFill>
                  <a:srgbClr val="FFFF00"/>
                </a:solidFill>
                <a:latin typeface="Tempus Sans ITC" pitchFamily="82" charset="0"/>
              </a:rPr>
              <a:t>Ascidiacés</a:t>
            </a:r>
            <a:r>
              <a:rPr lang="fr-FR" dirty="0">
                <a:solidFill>
                  <a:srgbClr val="FFFF00"/>
                </a:solidFill>
                <a:latin typeface="Tempus Sans ITC" pitchFamily="82" charset="0"/>
              </a:rPr>
              <a:t> : </a:t>
            </a:r>
            <a:r>
              <a:rPr lang="fr-FR" sz="2400" dirty="0">
                <a:solidFill>
                  <a:srgbClr val="FFFF00"/>
                </a:solidFill>
                <a:latin typeface="Tempus Sans ITC" pitchFamily="82" charset="0"/>
              </a:rPr>
              <a:t>1400 espèces</a:t>
            </a:r>
          </a:p>
          <a:p>
            <a:pPr algn="l"/>
            <a:r>
              <a:rPr lang="fr-FR" sz="2800" dirty="0">
                <a:solidFill>
                  <a:srgbClr val="FFFF00"/>
                </a:solidFill>
                <a:latin typeface="Tempus Sans ITC" pitchFamily="82" charset="0"/>
              </a:rPr>
              <a:t>  </a:t>
            </a:r>
          </a:p>
          <a:p>
            <a:pPr algn="l">
              <a:buFontTx/>
              <a:buChar char="•"/>
            </a:pPr>
            <a:r>
              <a:rPr lang="fr-FR" dirty="0">
                <a:solidFill>
                  <a:srgbClr val="FFFF00"/>
                </a:solidFill>
                <a:latin typeface="Tempus Sans ITC" pitchFamily="82" charset="0"/>
              </a:rPr>
              <a:t>Tuniciers planctoniques ou </a:t>
            </a:r>
            <a:r>
              <a:rPr lang="fr-FR" b="1" dirty="0" err="1">
                <a:solidFill>
                  <a:srgbClr val="FFFF00"/>
                </a:solidFill>
                <a:latin typeface="Tempus Sans ITC" pitchFamily="82" charset="0"/>
              </a:rPr>
              <a:t>Thaliacés</a:t>
            </a:r>
            <a:r>
              <a:rPr lang="fr-FR" dirty="0">
                <a:solidFill>
                  <a:srgbClr val="FFFF00"/>
                </a:solidFill>
                <a:latin typeface="Tempus Sans ITC" pitchFamily="82" charset="0"/>
              </a:rPr>
              <a:t> : </a:t>
            </a:r>
            <a:r>
              <a:rPr lang="fr-FR" sz="2400" dirty="0">
                <a:solidFill>
                  <a:srgbClr val="FFFF00"/>
                </a:solidFill>
                <a:latin typeface="Tempus Sans ITC" pitchFamily="82" charset="0"/>
              </a:rPr>
              <a:t>65 espèces</a:t>
            </a:r>
          </a:p>
          <a:p>
            <a:pPr algn="l">
              <a:buFontTx/>
              <a:buChar char="•"/>
            </a:pPr>
            <a:endParaRPr lang="fr-FR" dirty="0">
              <a:solidFill>
                <a:srgbClr val="FFFF00"/>
              </a:solidFill>
              <a:latin typeface="Tempus Sans ITC" pitchFamily="82" charset="0"/>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anim calcmode="lin" valueType="num">
                                      <p:cBhvr additive="base">
                                        <p:cTn id="11" dur="500" fill="hold"/>
                                        <p:tgtEl>
                                          <p:spTgt spid="21507">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1507">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 calcmode="lin" valueType="num">
                                      <p:cBhvr additive="base">
                                        <p:cTn id="15" dur="500" fill="hold"/>
                                        <p:tgtEl>
                                          <p:spTgt spid="21507">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1507">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anim calcmode="lin" valueType="num">
                                      <p:cBhvr additive="base">
                                        <p:cTn id="19" dur="500" fill="hold"/>
                                        <p:tgtEl>
                                          <p:spTgt spid="2150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533400"/>
            <a:ext cx="7772400" cy="1143000"/>
          </a:xfrm>
        </p:spPr>
        <p:txBody>
          <a:bodyPr/>
          <a:lstStyle/>
          <a:p>
            <a:r>
              <a:rPr lang="fr-FR" b="1" dirty="0">
                <a:solidFill>
                  <a:srgbClr val="66CCFF"/>
                </a:solidFill>
                <a:latin typeface="Tempus Sans ITC" pitchFamily="82" charset="0"/>
              </a:rPr>
              <a:t>Les UROCHORDES</a:t>
            </a:r>
            <a:r>
              <a:rPr lang="fr-FR" dirty="0"/>
              <a:t> </a:t>
            </a:r>
          </a:p>
        </p:txBody>
      </p:sp>
      <p:sp>
        <p:nvSpPr>
          <p:cNvPr id="74755" name="Rectangle 3"/>
          <p:cNvSpPr>
            <a:spLocks noGrp="1" noChangeArrowheads="1"/>
          </p:cNvSpPr>
          <p:nvPr>
            <p:ph type="subTitle" idx="1"/>
          </p:nvPr>
        </p:nvSpPr>
        <p:spPr>
          <a:xfrm>
            <a:off x="1143000" y="1600200"/>
            <a:ext cx="7467600" cy="1828800"/>
          </a:xfrm>
        </p:spPr>
        <p:txBody>
          <a:bodyPr/>
          <a:lstStyle/>
          <a:p>
            <a:r>
              <a:rPr lang="fr-FR" b="1" dirty="0">
                <a:solidFill>
                  <a:srgbClr val="FFFF00"/>
                </a:solidFill>
                <a:latin typeface="Tempus Sans ITC" pitchFamily="82" charset="0"/>
              </a:rPr>
              <a:t>Ils ont en commun</a:t>
            </a:r>
            <a:r>
              <a:rPr lang="fr-FR" dirty="0">
                <a:solidFill>
                  <a:srgbClr val="FFFF00"/>
                </a:solidFill>
                <a:latin typeface="Tempus Sans ITC" pitchFamily="82" charset="0"/>
              </a:rPr>
              <a:t> :</a:t>
            </a:r>
          </a:p>
          <a:p>
            <a:pPr algn="l">
              <a:buFontTx/>
              <a:buChar char="•"/>
            </a:pPr>
            <a:r>
              <a:rPr lang="fr-FR" dirty="0">
                <a:solidFill>
                  <a:srgbClr val="FFFF00"/>
                </a:solidFill>
                <a:latin typeface="Tempus Sans ITC" pitchFamily="82" charset="0"/>
              </a:rPr>
              <a:t>Sont des animaux filtreurs </a:t>
            </a:r>
          </a:p>
          <a:p>
            <a:pPr algn="l">
              <a:buFontTx/>
              <a:buChar char="•"/>
            </a:pPr>
            <a:r>
              <a:rPr lang="fr-FR" dirty="0">
                <a:solidFill>
                  <a:srgbClr val="FFFF00"/>
                </a:solidFill>
                <a:latin typeface="Tempus Sans ITC" pitchFamily="82" charset="0"/>
              </a:rPr>
              <a:t>Une tunique  60% de cellulose</a:t>
            </a:r>
          </a:p>
          <a:p>
            <a:pPr algn="l">
              <a:buFontTx/>
              <a:buChar char="•"/>
            </a:pPr>
            <a:r>
              <a:rPr lang="fr-FR" dirty="0">
                <a:solidFill>
                  <a:srgbClr val="FFFF00"/>
                </a:solidFill>
                <a:latin typeface="Tempus Sans ITC" pitchFamily="82" charset="0"/>
              </a:rPr>
              <a:t>Système circulatoire</a:t>
            </a:r>
          </a:p>
          <a:p>
            <a:pPr algn="l">
              <a:buFontTx/>
              <a:buChar char="•"/>
            </a:pPr>
            <a:r>
              <a:rPr lang="fr-FR" dirty="0">
                <a:solidFill>
                  <a:srgbClr val="FFFF00"/>
                </a:solidFill>
                <a:latin typeface="Tempus Sans ITC" pitchFamily="82" charset="0"/>
              </a:rPr>
              <a:t>Système  nerveux</a:t>
            </a:r>
          </a:p>
          <a:p>
            <a:pPr algn="l">
              <a:buFontTx/>
              <a:buChar char="•"/>
            </a:pPr>
            <a:r>
              <a:rPr lang="fr-FR" dirty="0">
                <a:solidFill>
                  <a:srgbClr val="FFFF00"/>
                </a:solidFill>
                <a:latin typeface="Tempus Sans ITC" pitchFamily="82" charset="0"/>
              </a:rPr>
              <a:t>Système reproducteur</a:t>
            </a:r>
          </a:p>
          <a:p>
            <a:pPr algn="l">
              <a:buFontTx/>
              <a:buChar char="•"/>
            </a:pPr>
            <a:r>
              <a:rPr lang="fr-FR" dirty="0">
                <a:solidFill>
                  <a:srgbClr val="FFFF00"/>
                </a:solidFill>
                <a:latin typeface="Tempus Sans ITC" pitchFamily="82" charset="0"/>
              </a:rPr>
              <a:t>Système digestif et respiratoire </a:t>
            </a:r>
          </a:p>
          <a:p>
            <a:pPr algn="l">
              <a:buFontTx/>
              <a:buChar char="•"/>
            </a:pPr>
            <a:endParaRPr lang="fr-FR" dirty="0">
              <a:solidFill>
                <a:srgbClr val="FFFF00"/>
              </a:solidFill>
              <a:latin typeface="Tempus Sans ITC" pitchFamily="82" charset="0"/>
            </a:endParaRPr>
          </a:p>
          <a:p>
            <a:pPr algn="l">
              <a:buFontTx/>
              <a:buChar char="•"/>
            </a:pPr>
            <a:endParaRPr lang="fr-FR" dirty="0">
              <a:solidFill>
                <a:srgbClr val="FFFF00"/>
              </a:solidFill>
              <a:latin typeface="Tempus Sans ITC" pitchFamily="82" charset="0"/>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500" fill="hold"/>
                                        <p:tgtEl>
                                          <p:spTgt spid="747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475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anim calcmode="lin" valueType="num">
                                      <p:cBhvr additive="base">
                                        <p:cTn id="11" dur="500" fill="hold"/>
                                        <p:tgtEl>
                                          <p:spTgt spid="7475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475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anim calcmode="lin" valueType="num">
                                      <p:cBhvr additive="base">
                                        <p:cTn id="15" dur="500" fill="hold"/>
                                        <p:tgtEl>
                                          <p:spTgt spid="7475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475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anim calcmode="lin" valueType="num">
                                      <p:cBhvr additive="base">
                                        <p:cTn id="19" dur="500" fill="hold"/>
                                        <p:tgtEl>
                                          <p:spTgt spid="7475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475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anim calcmode="lin" valueType="num">
                                      <p:cBhvr additive="base">
                                        <p:cTn id="23" dur="500" fill="hold"/>
                                        <p:tgtEl>
                                          <p:spTgt spid="7475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4755">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4755">
                                            <p:txEl>
                                              <p:pRg st="5" end="5"/>
                                            </p:txEl>
                                          </p:spTgt>
                                        </p:tgtEl>
                                        <p:attrNameLst>
                                          <p:attrName>style.visibility</p:attrName>
                                        </p:attrNameLst>
                                      </p:cBhvr>
                                      <p:to>
                                        <p:strVal val="visible"/>
                                      </p:to>
                                    </p:set>
                                    <p:anim calcmode="lin" valueType="num">
                                      <p:cBhvr additive="base">
                                        <p:cTn id="27" dur="500" fill="hold"/>
                                        <p:tgtEl>
                                          <p:spTgt spid="74755">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4755">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4755">
                                            <p:txEl>
                                              <p:pRg st="6" end="6"/>
                                            </p:txEl>
                                          </p:spTgt>
                                        </p:tgtEl>
                                        <p:attrNameLst>
                                          <p:attrName>style.visibility</p:attrName>
                                        </p:attrNameLst>
                                      </p:cBhvr>
                                      <p:to>
                                        <p:strVal val="visible"/>
                                      </p:to>
                                    </p:set>
                                    <p:anim calcmode="lin" valueType="num">
                                      <p:cBhvr additive="base">
                                        <p:cTn id="31" dur="500" fill="hold"/>
                                        <p:tgtEl>
                                          <p:spTgt spid="74755">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475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ascidie"/>
          <p:cNvPicPr>
            <a:picLocks noChangeAspect="1" noChangeArrowheads="1"/>
          </p:cNvPicPr>
          <p:nvPr/>
        </p:nvPicPr>
        <p:blipFill>
          <a:blip r:embed="rId4" cstate="print"/>
          <a:srcRect/>
          <a:stretch>
            <a:fillRect/>
          </a:stretch>
        </p:blipFill>
        <p:spPr bwMode="auto">
          <a:xfrm>
            <a:off x="1219200" y="381000"/>
            <a:ext cx="6096000" cy="6324600"/>
          </a:xfrm>
          <a:prstGeom prst="rect">
            <a:avLst/>
          </a:prstGeom>
          <a:noFill/>
        </p:spPr>
      </p:pic>
      <p:sp>
        <p:nvSpPr>
          <p:cNvPr id="66563" name="Rectangle 3"/>
          <p:cNvSpPr>
            <a:spLocks noGrp="1" noChangeArrowheads="1"/>
          </p:cNvSpPr>
          <p:nvPr>
            <p:ph type="title" idx="4294967295"/>
          </p:nvPr>
        </p:nvSpPr>
        <p:spPr>
          <a:xfrm>
            <a:off x="381000" y="5029200"/>
            <a:ext cx="7772400" cy="1143000"/>
          </a:xfrm>
        </p:spPr>
        <p:txBody>
          <a:bodyPr/>
          <a:lstStyle/>
          <a:p>
            <a:r>
              <a:rPr lang="fr-FR" dirty="0">
                <a:solidFill>
                  <a:schemeClr val="bg2"/>
                </a:solidFill>
              </a:rPr>
              <a:t>Ascidie</a:t>
            </a:r>
          </a:p>
        </p:txBody>
      </p:sp>
    </p:spTree>
  </p:cSld>
  <p:clrMapOvr>
    <a:overrideClrMapping bg1="lt1" tx1="dk1" bg2="lt2" tx2="dk2" accent1="accent1" accent2="accent2" accent3="accent3" accent4="accent4" accent5="accent5" accent6="accent6" hlink="hlink" folHlink="folHlink"/>
  </p:clrMapOvr>
  <p:transition>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2" descr="ascidie simple p82"/>
          <p:cNvPicPr>
            <a:picLocks noChangeAspect="1" noChangeArrowheads="1"/>
          </p:cNvPicPr>
          <p:nvPr/>
        </p:nvPicPr>
        <p:blipFill>
          <a:blip r:embed="rId4" cstate="print"/>
          <a:srcRect/>
          <a:stretch>
            <a:fillRect/>
          </a:stretch>
        </p:blipFill>
        <p:spPr bwMode="auto">
          <a:xfrm>
            <a:off x="2532063" y="795338"/>
            <a:ext cx="4078287" cy="5267325"/>
          </a:xfrm>
          <a:prstGeom prst="rect">
            <a:avLst/>
          </a:prstGeom>
          <a:noFill/>
        </p:spPr>
      </p:pic>
      <p:sp>
        <p:nvSpPr>
          <p:cNvPr id="62467" name="Rectangle 3"/>
          <p:cNvSpPr>
            <a:spLocks noGrp="1" noChangeArrowheads="1"/>
          </p:cNvSpPr>
          <p:nvPr>
            <p:ph type="title" idx="4294967295"/>
          </p:nvPr>
        </p:nvSpPr>
        <p:spPr/>
        <p:txBody>
          <a:bodyPr/>
          <a:lstStyle/>
          <a:p>
            <a:r>
              <a:rPr lang="fr-FR" dirty="0"/>
              <a:t>Ascidie simple</a:t>
            </a:r>
          </a:p>
        </p:txBody>
      </p:sp>
    </p:spTree>
  </p:cSld>
  <p:clrMapOvr>
    <a:overrideClrMapping bg1="lt1" tx1="dk1" bg2="lt2" tx2="dk2" accent1="accent1" accent2="accent2" accent3="accent3" accent4="accent4" accent5="accent5" accent6="accent6" hlink="hlink" folHlink="folHlink"/>
  </p:clrMapOvr>
  <p:transition>
    <p:cover dir="r"/>
  </p:transition>
  <p:timing>
    <p:tnLst>
      <p:par>
        <p:cTn id="1" dur="indefinite" restart="never" nodeType="tmRoot"/>
      </p:par>
    </p:tnLst>
  </p:timing>
</p:sld>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10.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11.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12.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13.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14.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15.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2.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3.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4.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5.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6.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7.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8.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ppt/theme/themeOverride9.xml><?xml version="1.0" encoding="utf-8"?>
<a:themeOverride xmlns:a="http://schemas.openxmlformats.org/drawingml/2006/main">
  <a:clrScheme name="">
    <a:dk1>
      <a:srgbClr val="EAEAEA"/>
    </a:dk1>
    <a:lt1>
      <a:srgbClr val="FFFFFF"/>
    </a:lt1>
    <a:dk2>
      <a:srgbClr val="FFFFFF"/>
    </a:dk2>
    <a:lt2>
      <a:srgbClr val="000000"/>
    </a:lt2>
    <a:accent1>
      <a:srgbClr val="003399"/>
    </a:accent1>
    <a:accent2>
      <a:srgbClr val="99CCFF"/>
    </a:accent2>
    <a:accent3>
      <a:srgbClr val="FFFFFF"/>
    </a:accent3>
    <a:accent4>
      <a:srgbClr val="C8C8C8"/>
    </a:accent4>
    <a:accent5>
      <a:srgbClr val="AAADCA"/>
    </a:accent5>
    <a:accent6>
      <a:srgbClr val="8AB9E7"/>
    </a:accent6>
    <a:hlink>
      <a:srgbClr val="CC9900"/>
    </a:hlink>
    <a:folHlink>
      <a:srgbClr val="9966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Designs\Radar.pot</Template>
  <TotalTime>505</TotalTime>
  <Words>1367</Words>
  <Application>Microsoft Office PowerPoint</Application>
  <PresentationFormat>Affichage à l'écran (4:3)</PresentationFormat>
  <Paragraphs>200</Paragraphs>
  <Slides>35</Slides>
  <Notes>35</Notes>
  <HiddenSlides>0</HiddenSlides>
  <MMClips>0</MMClips>
  <ScaleCrop>false</ScaleCrop>
  <HeadingPairs>
    <vt:vector size="4" baseType="variant">
      <vt:variant>
        <vt:lpstr>Thème</vt:lpstr>
      </vt:variant>
      <vt:variant>
        <vt:i4>1</vt:i4>
      </vt:variant>
      <vt:variant>
        <vt:lpstr>Titres des diapositives</vt:lpstr>
      </vt:variant>
      <vt:variant>
        <vt:i4>35</vt:i4>
      </vt:variant>
    </vt:vector>
  </HeadingPairs>
  <TitlesOfParts>
    <vt:vector size="36" baseType="lpstr">
      <vt:lpstr>Radar</vt:lpstr>
      <vt:lpstr>Les UROCHORDES  Uro = queue, chord ou cord = boyau corde </vt:lpstr>
      <vt:lpstr>Les UROCHORDES </vt:lpstr>
      <vt:lpstr>Les UROCHORDES </vt:lpstr>
      <vt:lpstr>Diapositive 4</vt:lpstr>
      <vt:lpstr>Nouvelle classification</vt:lpstr>
      <vt:lpstr>Les UROCHORDES </vt:lpstr>
      <vt:lpstr>Les UROCHORDES </vt:lpstr>
      <vt:lpstr>Ascidie</vt:lpstr>
      <vt:lpstr>Ascidie simple</vt:lpstr>
      <vt:lpstr>Têtard de claveline </vt:lpstr>
      <vt:lpstr>Les UROCHORDES </vt:lpstr>
      <vt:lpstr>Botrylle </vt:lpstr>
      <vt:lpstr>Salpe</vt:lpstr>
      <vt:lpstr>Les UROCHORDES </vt:lpstr>
      <vt:lpstr>Les UROCHORDES </vt:lpstr>
      <vt:lpstr>Les UROCHORDES </vt:lpstr>
      <vt:lpstr>Diapositive 17</vt:lpstr>
      <vt:lpstr>Ascidie lisse</vt:lpstr>
      <vt:lpstr>Diapositive 19</vt:lpstr>
      <vt:lpstr>Diapositive 20</vt:lpstr>
      <vt:lpstr>Diapositive 21</vt:lpstr>
      <vt:lpstr>Ascidie japonaise</vt:lpstr>
      <vt:lpstr>Diapositive 23</vt:lpstr>
      <vt:lpstr>Diapositive 24</vt:lpstr>
      <vt:lpstr>Diapositive 25</vt:lpstr>
      <vt:lpstr>Diapositive 26</vt:lpstr>
      <vt:lpstr>Diapositive 27</vt:lpstr>
      <vt:lpstr>Diapositive 28</vt:lpstr>
      <vt:lpstr>Ascidie varioleuse</vt:lpstr>
      <vt:lpstr>Diapositive 30</vt:lpstr>
      <vt:lpstr>Didemne coccinelle </vt:lpstr>
      <vt:lpstr>Diapositive 32</vt:lpstr>
      <vt:lpstr>Diapositive 33</vt:lpstr>
      <vt:lpstr>Diapositive 34</vt:lpstr>
      <vt:lpstr>Diapositive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Ascidies</dc:title>
  <cp:lastModifiedBy>carion</cp:lastModifiedBy>
  <cp:revision>43</cp:revision>
  <cp:lastPrinted>1601-01-01T00:00:00Z</cp:lastPrinted>
  <dcterms:created xsi:type="dcterms:W3CDTF">2004-03-13T13:07:29Z</dcterms:created>
  <dcterms:modified xsi:type="dcterms:W3CDTF">2010-01-27T23:49:02Z</dcterms:modified>
</cp:coreProperties>
</file>