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6"/>
  </p:notes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0" r:id="rId17"/>
    <p:sldId id="272" r:id="rId18"/>
    <p:sldId id="273" r:id="rId19"/>
    <p:sldId id="274" r:id="rId20"/>
    <p:sldId id="279" r:id="rId21"/>
    <p:sldId id="275" r:id="rId22"/>
    <p:sldId id="276" r:id="rId23"/>
    <p:sldId id="286" r:id="rId24"/>
    <p:sldId id="285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9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87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11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1CDE0-D640-41DF-898C-64B948CEBBC6}" type="datetimeFigureOut">
              <a:rPr lang="fr-FR" smtClean="0"/>
              <a:t>18/11/2007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327F9-9293-4B6A-9082-370444E082A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27F9-9293-4B6A-9082-370444E082A6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fr-FR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fr-F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05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8206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</p:spPr>
        <p:txBody>
          <a:bodyPr anchorCtr="0"/>
          <a:lstStyle>
            <a:lvl1pPr>
              <a:defRPr/>
            </a:lvl1pPr>
          </a:lstStyle>
          <a:p>
            <a:fld id="{C24FDBBC-98A2-4537-A17D-B4924B6D4F2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B725B-73D0-431E-BE4C-929FA0B6397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E80C6-5536-4745-8E4E-AC2596221B7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</p:spPr>
        <p:txBody>
          <a:bodyPr/>
          <a:lstStyle>
            <a:lvl1pPr>
              <a:defRPr/>
            </a:lvl1pPr>
          </a:lstStyle>
          <a:p>
            <a:fld id="{D0A15743-29D2-480F-BB86-522368F2102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38" y="5946775"/>
            <a:ext cx="587375" cy="885825"/>
          </a:xfrm>
        </p:spPr>
        <p:txBody>
          <a:bodyPr/>
          <a:lstStyle>
            <a:lvl1pPr>
              <a:defRPr/>
            </a:lvl1pPr>
          </a:lstStyle>
          <a:p>
            <a:fld id="{A737DB1C-E20A-4863-85A3-7905CE620D5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CCEA7-AEAF-4877-8A5A-2F9B6CE2AC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6B418-2DCE-4230-8CE2-5636B2C4711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2626-C776-473A-A414-4FD6CF88BF2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50216-57B8-4DC0-B68F-DEEE7375827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5E36E-F5A0-4150-8862-553C6FE90E2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86B83-AB3C-48D3-AA91-264AF191D0D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48C2A-C2A4-449D-818A-CE0D0C83A23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8BF45-E99A-41AC-8D24-19E5011976B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5946775"/>
            <a:ext cx="587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A3798A78-D419-4474-A791-1F99A45498B8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plongeemayenn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Les Mammifères Marins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420938"/>
            <a:ext cx="4248150" cy="2328862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</a:rPr>
              <a:t>C.S.M.</a:t>
            </a:r>
            <a:endParaRPr lang="fr-FR" sz="20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FR" sz="1800" b="1">
                <a:solidFill>
                  <a:srgbClr val="000000"/>
                </a:solidFill>
              </a:rPr>
              <a:t>Club Subaquatique Mayenne</a:t>
            </a:r>
            <a:br>
              <a:rPr lang="fr-FR" sz="1800" b="1">
                <a:solidFill>
                  <a:srgbClr val="000000"/>
                </a:solidFill>
              </a:rPr>
            </a:br>
            <a:r>
              <a:rPr lang="fr-FR" sz="1800" b="1">
                <a:solidFill>
                  <a:srgbClr val="000000"/>
                </a:solidFill>
              </a:rPr>
              <a:t>Piscine Robert-Buron</a:t>
            </a:r>
            <a:br>
              <a:rPr lang="fr-FR" sz="1800" b="1">
                <a:solidFill>
                  <a:srgbClr val="000000"/>
                </a:solidFill>
              </a:rPr>
            </a:br>
            <a:r>
              <a:rPr lang="fr-FR" sz="1800" b="1">
                <a:solidFill>
                  <a:srgbClr val="000000"/>
                </a:solidFill>
              </a:rPr>
              <a:t>53100 Mayenne</a:t>
            </a:r>
            <a:br>
              <a:rPr lang="fr-FR" sz="1800" b="1">
                <a:solidFill>
                  <a:srgbClr val="000000"/>
                </a:solidFill>
              </a:rPr>
            </a:br>
            <a:endParaRPr lang="fr-FR" sz="1800" b="1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FR" sz="1600" b="1">
                <a:solidFill>
                  <a:srgbClr val="000000"/>
                </a:solidFill>
              </a:rPr>
              <a:t>@-Mail : </a:t>
            </a:r>
            <a:r>
              <a:rPr lang="fr-FR" sz="1600" b="1">
                <a:solidFill>
                  <a:srgbClr val="000000"/>
                </a:solidFill>
                <a:hlinkClick r:id="rId3"/>
              </a:rPr>
              <a:t>president@plongeemayenne.org</a:t>
            </a:r>
            <a:r>
              <a:rPr lang="fr-FR" sz="1600" b="1">
                <a:solidFill>
                  <a:srgbClr val="000000"/>
                </a:solidFill>
              </a:rPr>
              <a:t/>
            </a:r>
            <a:br>
              <a:rPr lang="fr-FR" sz="1600" b="1">
                <a:solidFill>
                  <a:srgbClr val="000000"/>
                </a:solidFill>
              </a:rPr>
            </a:br>
            <a:r>
              <a:rPr lang="fr-FR" sz="1600" b="1">
                <a:solidFill>
                  <a:srgbClr val="000000"/>
                </a:solidFill>
              </a:rPr>
              <a:t>T. D. : 0243023980 T. B. :	0243083750</a:t>
            </a:r>
          </a:p>
          <a:p>
            <a:pPr algn="ctr">
              <a:lnSpc>
                <a:spcPct val="90000"/>
              </a:lnSpc>
            </a:pPr>
            <a:r>
              <a:rPr lang="fr-FR" sz="1600" b="1">
                <a:solidFill>
                  <a:srgbClr val="000000"/>
                </a:solidFill>
              </a:rPr>
              <a:t>Affilié n° 03 53-245 N°préfectoral: 2145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Dorudon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400"/>
              <a:t>37 millions d’années</a:t>
            </a:r>
          </a:p>
        </p:txBody>
      </p:sp>
      <p:pic>
        <p:nvPicPr>
          <p:cNvPr id="54278" name="Picture 6" descr="dorudon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3429000"/>
            <a:ext cx="3924300" cy="1479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Basilosaurus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400"/>
              <a:t>37 millions d’années</a:t>
            </a:r>
          </a:p>
        </p:txBody>
      </p:sp>
      <p:pic>
        <p:nvPicPr>
          <p:cNvPr id="55302" name="Picture 6" descr="basilosauru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3797300"/>
            <a:ext cx="3924300" cy="863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L’Atiocétus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400"/>
              <a:t>Entre 24 et 26 millions d’années</a:t>
            </a:r>
          </a:p>
        </p:txBody>
      </p:sp>
      <p:pic>
        <p:nvPicPr>
          <p:cNvPr id="56326" name="Picture 6" descr="atiocetu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3686175"/>
            <a:ext cx="3924300" cy="1085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Cetothérium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400"/>
              <a:t>15 millions d’années</a:t>
            </a:r>
          </a:p>
          <a:p>
            <a:r>
              <a:rPr lang="fr-FR" sz="2400"/>
              <a:t>Apparition de fanons primitifs</a:t>
            </a:r>
          </a:p>
        </p:txBody>
      </p:sp>
      <p:pic>
        <p:nvPicPr>
          <p:cNvPr id="57350" name="Picture 6" descr="cetotherium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3448050"/>
            <a:ext cx="3924300" cy="1562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Puis viennent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Squaladonte, 16 millions d’années, apparition de l’écholocation</a:t>
            </a:r>
          </a:p>
          <a:p>
            <a:r>
              <a:rPr lang="fr-FR"/>
              <a:t>Le Kertiodon, 15 millions d’années, l’ancêtre des dauphins</a:t>
            </a:r>
          </a:p>
          <a:p>
            <a:r>
              <a:rPr lang="fr-FR"/>
              <a:t>L’Odobénocetope, 5 millions d’années, de type morse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01000" cy="1143000"/>
          </a:xfrm>
        </p:spPr>
        <p:txBody>
          <a:bodyPr/>
          <a:lstStyle/>
          <a:p>
            <a:r>
              <a:rPr lang="fr-FR"/>
              <a:t>Description: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2514600"/>
            <a:ext cx="3467100" cy="3886200"/>
          </a:xfrm>
        </p:spPr>
        <p:txBody>
          <a:bodyPr/>
          <a:lstStyle/>
          <a:p>
            <a:pPr lvl="1"/>
            <a:r>
              <a:rPr lang="fr-FR" sz="2000"/>
              <a:t>Un squelette osseux</a:t>
            </a:r>
          </a:p>
          <a:p>
            <a:pPr lvl="1"/>
            <a:r>
              <a:rPr lang="fr-FR" sz="2000"/>
              <a:t>Une respiration par des poumons</a:t>
            </a:r>
          </a:p>
          <a:p>
            <a:pPr lvl="1"/>
            <a:r>
              <a:rPr lang="fr-FR" sz="2000"/>
              <a:t>Un système sanguin</a:t>
            </a:r>
          </a:p>
          <a:p>
            <a:pPr lvl="1"/>
            <a:r>
              <a:rPr lang="fr-FR" sz="2000"/>
              <a:t>Un système digestif</a:t>
            </a:r>
          </a:p>
          <a:p>
            <a:pPr lvl="1"/>
            <a:r>
              <a:rPr lang="fr-FR" sz="2000"/>
              <a:t>Un système nerveux</a:t>
            </a:r>
          </a:p>
          <a:p>
            <a:pPr lvl="1"/>
            <a:r>
              <a:rPr lang="fr-FR" sz="2000"/>
              <a:t>Les nageoires servent de stabilisateurs</a:t>
            </a:r>
          </a:p>
          <a:p>
            <a:pPr lvl="1"/>
            <a:r>
              <a:rPr lang="fr-FR" sz="2000"/>
              <a:t>La queue est l’organe de propulsion</a:t>
            </a:r>
          </a:p>
          <a:p>
            <a:endParaRPr lang="fr-FR" sz="2400"/>
          </a:p>
        </p:txBody>
      </p:sp>
      <p:pic>
        <p:nvPicPr>
          <p:cNvPr id="63494" name="Picture 6" descr="anat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38600" y="2667000"/>
            <a:ext cx="4876800" cy="2286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squelette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7924800" cy="1371600"/>
          </a:xfrm>
        </p:spPr>
        <p:txBody>
          <a:bodyPr/>
          <a:lstStyle/>
          <a:p>
            <a:r>
              <a:rPr lang="fr-FR" sz="2400"/>
              <a:t>Constitué d’os</a:t>
            </a:r>
          </a:p>
          <a:p>
            <a:r>
              <a:rPr lang="fr-FR" sz="2400"/>
              <a:t>Organisé autours de la colonne vertébrale</a:t>
            </a:r>
          </a:p>
          <a:p>
            <a:r>
              <a:rPr lang="fr-FR" sz="2400"/>
              <a:t>Les vertèbres cervicales sont « soudées »</a:t>
            </a:r>
          </a:p>
        </p:txBody>
      </p:sp>
      <p:pic>
        <p:nvPicPr>
          <p:cNvPr id="62470" name="Picture 6" descr="squelett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3733800"/>
            <a:ext cx="6819900" cy="24717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squelette (suite)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400"/>
              <a:t>Les pattes avant se sont transformées en nageoires stabilisatrices</a:t>
            </a:r>
          </a:p>
          <a:p>
            <a:r>
              <a:rPr lang="fr-FR" sz="2400"/>
              <a:t>Les pattes arrières sont atrophiées ou transformées en nageoire caudale pour une propulsion rapide(40 Km/h)</a:t>
            </a:r>
          </a:p>
        </p:txBody>
      </p:sp>
      <p:pic>
        <p:nvPicPr>
          <p:cNvPr id="64518" name="Picture 6" descr="nage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2854325"/>
            <a:ext cx="3924300" cy="2749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respiration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400"/>
              <a:t>L’organe principal est le poumon</a:t>
            </a:r>
          </a:p>
          <a:p>
            <a:r>
              <a:rPr lang="fr-FR" sz="2400"/>
              <a:t>L’animal respire l’air par ses narines ou évent</a:t>
            </a:r>
          </a:p>
          <a:p>
            <a:r>
              <a:rPr lang="fr-FR" sz="2400"/>
              <a:t>Il doit faire surface pour respirer mais peut rester en plongée pendant une heure</a:t>
            </a:r>
          </a:p>
        </p:txBody>
      </p:sp>
      <p:pic>
        <p:nvPicPr>
          <p:cNvPr id="66566" name="Picture 6" descr="nasalsacsfr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2955925"/>
            <a:ext cx="3924300" cy="2544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circulation sanguine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L’organe principal est cœur</a:t>
            </a:r>
          </a:p>
          <a:p>
            <a:r>
              <a:rPr lang="fr-FR"/>
              <a:t>Même principe que chez l’homme pour les échanges gazeux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haut du pavé</a:t>
            </a:r>
          </a:p>
        </p:txBody>
      </p:sp>
      <p:pic>
        <p:nvPicPr>
          <p:cNvPr id="92163" name="Picture 3" descr="arb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443163"/>
            <a:ext cx="4143375" cy="441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peau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La peau est dépourvue de pilosité, sauf chez la baleine des basques qui possède des poils au menton, la baleine franche du Groenland </a:t>
            </a:r>
          </a:p>
          <a:p>
            <a:pPr>
              <a:lnSpc>
                <a:spcPct val="90000"/>
              </a:lnSpc>
            </a:pPr>
            <a:r>
              <a:rPr lang="fr-FR"/>
              <a:t>Sa peau est couverte de petites vannes qui s’ouvrent pour permettre à l’eau de passer dans les capillaires (évite l’élévation de température pendant la nage rapide)</a:t>
            </a:r>
          </a:p>
          <a:p>
            <a:pPr>
              <a:lnSpc>
                <a:spcPct val="90000"/>
              </a:lnSpc>
            </a:pPr>
            <a:r>
              <a:rPr lang="fr-FR"/>
              <a:t>Chez certains mammifères, la couche de graisse est importante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Système digestif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1800"/>
              <a:t>Une bouche, un œsophage, un tube digestif</a:t>
            </a:r>
          </a:p>
          <a:p>
            <a:pPr>
              <a:lnSpc>
                <a:spcPct val="90000"/>
              </a:lnSpc>
            </a:pPr>
            <a:r>
              <a:rPr lang="fr-FR" sz="1800"/>
              <a:t>Foie, rein, estomac rien ne manque</a:t>
            </a:r>
          </a:p>
          <a:p>
            <a:pPr>
              <a:lnSpc>
                <a:spcPct val="90000"/>
              </a:lnSpc>
            </a:pPr>
            <a:r>
              <a:rPr lang="fr-FR" sz="1800"/>
              <a:t>L’alimentation est variée,</a:t>
            </a:r>
          </a:p>
          <a:p>
            <a:pPr lvl="2">
              <a:lnSpc>
                <a:spcPct val="90000"/>
              </a:lnSpc>
            </a:pPr>
            <a:r>
              <a:rPr lang="fr-FR" sz="1400"/>
              <a:t>Les teuthophages mangent des céphalopodes</a:t>
            </a:r>
          </a:p>
          <a:p>
            <a:pPr lvl="2">
              <a:lnSpc>
                <a:spcPct val="90000"/>
              </a:lnSpc>
            </a:pPr>
            <a:r>
              <a:rPr lang="fr-FR" sz="1400"/>
              <a:t>Les ichtyophages mangent du poisson</a:t>
            </a:r>
          </a:p>
          <a:p>
            <a:pPr lvl="2">
              <a:lnSpc>
                <a:spcPct val="90000"/>
              </a:lnSpc>
            </a:pPr>
            <a:r>
              <a:rPr lang="fr-FR" sz="1400"/>
              <a:t>Les sarcophages mangent de tres grosses proies ( requin,oiseaux)</a:t>
            </a:r>
          </a:p>
          <a:p>
            <a:pPr lvl="2">
              <a:lnSpc>
                <a:spcPct val="90000"/>
              </a:lnSpc>
            </a:pPr>
            <a:r>
              <a:rPr lang="fr-FR" sz="1400"/>
              <a:t>Les mysticettes filtrent</a:t>
            </a:r>
          </a:p>
          <a:p>
            <a:pPr lvl="1">
              <a:lnSpc>
                <a:spcPct val="90000"/>
              </a:lnSpc>
            </a:pPr>
            <a:endParaRPr lang="fr-FR" sz="1400"/>
          </a:p>
        </p:txBody>
      </p:sp>
      <p:pic>
        <p:nvPicPr>
          <p:cNvPr id="68612" name="Picture 4" descr="dauphinanatom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3908425"/>
            <a:ext cx="6629400" cy="294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Système nerveux </a:t>
            </a:r>
            <a:r>
              <a:rPr lang="fr-FR" sz="2800"/>
              <a:t>(chez le dauphin)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L’organe est le cerveau </a:t>
            </a:r>
          </a:p>
          <a:p>
            <a:pPr>
              <a:lnSpc>
                <a:spcPct val="90000"/>
              </a:lnSpc>
            </a:pPr>
            <a:r>
              <a:rPr lang="fr-FR" sz="2400"/>
              <a:t>Un rapport cerveau-poids du corps de 1,2%</a:t>
            </a:r>
          </a:p>
          <a:p>
            <a:pPr lvl="1">
              <a:lnSpc>
                <a:spcPct val="90000"/>
              </a:lnSpc>
            </a:pPr>
            <a:r>
              <a:rPr lang="fr-FR" sz="2000"/>
              <a:t>(2%chez l’homme)</a:t>
            </a:r>
          </a:p>
          <a:p>
            <a:pPr>
              <a:lnSpc>
                <a:spcPct val="90000"/>
              </a:lnSpc>
            </a:pPr>
            <a:r>
              <a:rPr lang="fr-FR" sz="2400"/>
              <a:t>Un cerveau avec des circonvolutions plus nombreuses que chez l’homme</a:t>
            </a:r>
          </a:p>
          <a:p>
            <a:pPr>
              <a:lnSpc>
                <a:spcPct val="90000"/>
              </a:lnSpc>
            </a:pPr>
            <a:r>
              <a:rPr lang="fr-FR" sz="2400"/>
              <a:t>50% de cellules nerveuses en plus que l’homme</a:t>
            </a:r>
          </a:p>
          <a:p>
            <a:pPr>
              <a:lnSpc>
                <a:spcPct val="90000"/>
              </a:lnSpc>
            </a:pPr>
            <a:r>
              <a:rPr lang="fr-FR" sz="2400"/>
              <a:t>À l’avant tête un système de sonar d’une perfection inouïe</a:t>
            </a:r>
          </a:p>
          <a:p>
            <a:pPr>
              <a:lnSpc>
                <a:spcPct val="90000"/>
              </a:lnSpc>
            </a:pPr>
            <a:r>
              <a:rPr lang="fr-FR" sz="2400"/>
              <a:t>400 sons différents pour communiquer</a:t>
            </a:r>
          </a:p>
          <a:p>
            <a:pPr>
              <a:lnSpc>
                <a:spcPct val="90000"/>
              </a:lnSpc>
            </a:pPr>
            <a:r>
              <a:rPr lang="fr-FR" sz="2400"/>
              <a:t>Mille cliquetis, gémissements, nasillements inaudibles à l’homme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L’écholocation chez les dauphins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400"/>
              <a:t>Tous les mammifères n’ont pas cette faculté</a:t>
            </a:r>
          </a:p>
          <a:p>
            <a:r>
              <a:rPr lang="fr-FR" sz="2400"/>
              <a:t>Système très performant proche du sonar</a:t>
            </a:r>
          </a:p>
          <a:p>
            <a:r>
              <a:rPr lang="fr-FR" sz="2400"/>
              <a:t>Un émetteur situé dans le melon</a:t>
            </a:r>
          </a:p>
          <a:p>
            <a:r>
              <a:rPr lang="fr-FR" sz="2400"/>
              <a:t>Une réception par la transmission d’ondes sur les os de la mâchoire</a:t>
            </a:r>
          </a:p>
        </p:txBody>
      </p:sp>
      <p:pic>
        <p:nvPicPr>
          <p:cNvPr id="81926" name="Picture 6" descr="emirecfr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3025775"/>
            <a:ext cx="3924300" cy="2406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reproduction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Reproduction sexuée avec copulation</a:t>
            </a:r>
          </a:p>
          <a:p>
            <a:r>
              <a:rPr lang="fr-FR"/>
              <a:t>Sexes séparés et bien différenciés </a:t>
            </a:r>
            <a:r>
              <a:rPr lang="fr-FR" sz="1800"/>
              <a:t>maturité sexuelle entre 4 et 10 ans</a:t>
            </a:r>
            <a:endParaRPr lang="fr-FR"/>
          </a:p>
          <a:p>
            <a:r>
              <a:rPr lang="fr-FR"/>
              <a:t>Gestation in-utero</a:t>
            </a:r>
          </a:p>
          <a:p>
            <a:r>
              <a:rPr lang="fr-FR"/>
              <a:t>Gestation entre 10 et 16 mois</a:t>
            </a:r>
          </a:p>
          <a:p>
            <a:r>
              <a:rPr lang="fr-FR"/>
              <a:t>Un seul petit à la fois tous les 2 ans </a:t>
            </a:r>
            <a:r>
              <a:rPr lang="fr-FR" sz="1800"/>
              <a:t>(parfois 8 ans)</a:t>
            </a:r>
            <a:endParaRPr lang="fr-FR"/>
          </a:p>
          <a:p>
            <a:r>
              <a:rPr lang="fr-FR"/>
              <a:t>Lactation dure entre 10 et 12 mois</a:t>
            </a:r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autres sens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Des études ont démontré que certains cétacés possèdent des papilles gustatives</a:t>
            </a:r>
          </a:p>
          <a:p>
            <a:pPr>
              <a:lnSpc>
                <a:spcPct val="90000"/>
              </a:lnSpc>
            </a:pPr>
            <a:r>
              <a:rPr lang="fr-FR" sz="2400"/>
              <a:t>Odorat très peu développé voire absent chez les odontocètes</a:t>
            </a:r>
          </a:p>
          <a:p>
            <a:pPr>
              <a:lnSpc>
                <a:spcPct val="90000"/>
              </a:lnSpc>
            </a:pPr>
            <a:r>
              <a:rPr lang="fr-FR" sz="2400"/>
              <a:t>Le toucher est très important dans les relations sociales (invitation à une relation sexuelle)</a:t>
            </a:r>
          </a:p>
          <a:p>
            <a:pPr>
              <a:lnSpc>
                <a:spcPct val="90000"/>
              </a:lnSpc>
            </a:pPr>
            <a:r>
              <a:rPr lang="fr-FR" sz="2400"/>
              <a:t>La vision, n’est pas très importante mais ne doit pas être sous estimée</a:t>
            </a:r>
          </a:p>
          <a:p>
            <a:pPr>
              <a:lnSpc>
                <a:spcPct val="90000"/>
              </a:lnSpc>
            </a:pPr>
            <a:r>
              <a:rPr lang="fr-FR" sz="2400"/>
              <a:t>Chez certains mammifères marins, une légère pilosité persiste. Peut être sert elle d’organe détecteur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Mode de vie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Ce sont des animaux qui peuvent parcourir de grandes distances mais certains sont sédentaires ils vivent en communauté</a:t>
            </a:r>
          </a:p>
          <a:p>
            <a:pPr>
              <a:lnSpc>
                <a:spcPct val="90000"/>
              </a:lnSpc>
            </a:pPr>
            <a:r>
              <a:rPr lang="fr-FR" sz="2400"/>
              <a:t>Ils sont essentiellement carnivores (sauf deux espèces), il se nourrissent de plancton ou sont de véritables prédateurs</a:t>
            </a:r>
          </a:p>
          <a:p>
            <a:pPr>
              <a:lnSpc>
                <a:spcPct val="90000"/>
              </a:lnSpc>
            </a:pPr>
            <a:r>
              <a:rPr lang="fr-FR" sz="2400"/>
              <a:t>Leurs ennemis: les requins et le plus redoutable de tous: </a:t>
            </a:r>
            <a:r>
              <a:rPr lang="fr-FR" sz="2400" b="1" i="1">
                <a:solidFill>
                  <a:srgbClr val="FF3300"/>
                </a:solidFill>
              </a:rPr>
              <a:t>l’Homme </a:t>
            </a:r>
          </a:p>
          <a:p>
            <a:pPr>
              <a:lnSpc>
                <a:spcPct val="90000"/>
              </a:lnSpc>
            </a:pPr>
            <a:r>
              <a:rPr lang="fr-FR" sz="2400"/>
              <a:t>Hélices de bateaux, pêcheurs jaloux, pollution, filets dérivants, chasse à la baleine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classification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Deux ordres principaux:</a:t>
            </a:r>
          </a:p>
          <a:p>
            <a:pPr lvl="1"/>
            <a:r>
              <a:rPr lang="fr-FR"/>
              <a:t>Les pinnipèdes</a:t>
            </a:r>
          </a:p>
          <a:p>
            <a:pPr lvl="1"/>
            <a:r>
              <a:rPr lang="fr-FR"/>
              <a:t>Les cétacés</a:t>
            </a:r>
          </a:p>
          <a:p>
            <a:pPr lvl="1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pinnipèdes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fr-FR"/>
              <a:t>La nageoire caudale est en forme de pied</a:t>
            </a:r>
          </a:p>
          <a:p>
            <a:pPr lvl="1">
              <a:lnSpc>
                <a:spcPct val="90000"/>
              </a:lnSpc>
            </a:pPr>
            <a:r>
              <a:rPr lang="fr-FR"/>
              <a:t>Vision et audition développées</a:t>
            </a:r>
          </a:p>
          <a:p>
            <a:pPr lvl="1">
              <a:lnSpc>
                <a:spcPct val="90000"/>
              </a:lnSpc>
            </a:pPr>
            <a:r>
              <a:rPr lang="fr-FR"/>
              <a:t>Reproduction terrestre</a:t>
            </a:r>
          </a:p>
          <a:p>
            <a:pPr lvl="1">
              <a:lnSpc>
                <a:spcPct val="90000"/>
              </a:lnSpc>
            </a:pPr>
            <a:r>
              <a:rPr lang="fr-FR"/>
              <a:t>33 espèces dont 5 en France</a:t>
            </a:r>
          </a:p>
          <a:p>
            <a:pPr>
              <a:lnSpc>
                <a:spcPct val="90000"/>
              </a:lnSpc>
            </a:pPr>
            <a:r>
              <a:rPr lang="fr-FR"/>
              <a:t>Famille des Phoques</a:t>
            </a:r>
          </a:p>
          <a:p>
            <a:pPr>
              <a:lnSpc>
                <a:spcPct val="90000"/>
              </a:lnSpc>
            </a:pPr>
            <a:r>
              <a:rPr lang="fr-FR"/>
              <a:t>Famille des Otaries </a:t>
            </a:r>
          </a:p>
          <a:p>
            <a:pPr lvl="1">
              <a:lnSpc>
                <a:spcPct val="90000"/>
              </a:lnSpc>
            </a:pPr>
            <a:r>
              <a:rPr lang="fr-FR"/>
              <a:t>Petit pavillon externe pour l’oreille</a:t>
            </a:r>
          </a:p>
          <a:p>
            <a:pPr>
              <a:lnSpc>
                <a:spcPct val="90000"/>
              </a:lnSpc>
            </a:pPr>
            <a:r>
              <a:rPr lang="fr-FR"/>
              <a:t>Famille des Morses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cétacés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/>
              <a:t>Les Odontocètes</a:t>
            </a:r>
            <a:r>
              <a:rPr lang="fr-FR"/>
              <a:t>,munis de dents, capturent leurs proies une à une</a:t>
            </a:r>
          </a:p>
          <a:p>
            <a:pPr lvl="1"/>
            <a:r>
              <a:rPr lang="fr-FR"/>
              <a:t>Une soixantaine d’espèces </a:t>
            </a:r>
            <a:r>
              <a:rPr lang="fr-FR" sz="1600"/>
              <a:t>(dauphins, orques, cachalots, marsouins, béluga, sirène)</a:t>
            </a:r>
          </a:p>
          <a:p>
            <a:r>
              <a:rPr lang="fr-FR" b="1"/>
              <a:t>Les Mysticètes</a:t>
            </a:r>
            <a:r>
              <a:rPr lang="fr-FR"/>
              <a:t>, munis de fanons, ils filtrent des quantités énorme d’eau pour retenir leur nourriture</a:t>
            </a:r>
          </a:p>
          <a:p>
            <a:pPr lvl="1"/>
            <a:r>
              <a:rPr lang="fr-FR"/>
              <a:t>Une dizaine d’espèces en danger de mort</a:t>
            </a:r>
          </a:p>
          <a:p>
            <a:endParaRPr lang="fr-F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étymologie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 nom de mammifère vient de :</a:t>
            </a:r>
          </a:p>
          <a:p>
            <a:pPr lvl="1"/>
            <a:r>
              <a:rPr lang="fr-FR" b="1"/>
              <a:t>Mamelle</a:t>
            </a:r>
          </a:p>
          <a:p>
            <a:pPr lvl="1"/>
            <a:r>
              <a:rPr lang="fr-FR" b="1"/>
              <a:t>Fer </a:t>
            </a:r>
            <a:r>
              <a:rPr lang="fr-FR"/>
              <a:t>qui veut dire porter</a:t>
            </a:r>
          </a:p>
          <a:p>
            <a:pPr lvl="1"/>
            <a:endParaRPr lang="fr-FR"/>
          </a:p>
          <a:p>
            <a:r>
              <a:rPr lang="fr-FR"/>
              <a:t>Ce sont des vertébrés porteurs de mamelles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protection des mammifères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400"/>
              <a:t>Tous ces animaux sont en danger du fait de l’homme</a:t>
            </a:r>
          </a:p>
          <a:p>
            <a:pPr lvl="1"/>
            <a:r>
              <a:rPr lang="fr-FR" sz="2000"/>
              <a:t>Chasse, pêche</a:t>
            </a:r>
          </a:p>
          <a:p>
            <a:pPr lvl="1"/>
            <a:r>
              <a:rPr lang="fr-FR" sz="2000"/>
              <a:t>Destruction ou réduction de l’habitat</a:t>
            </a:r>
          </a:p>
          <a:p>
            <a:pPr lvl="1"/>
            <a:r>
              <a:rPr lang="fr-FR" sz="2000"/>
              <a:t>Pollution (pétrole, sacs plastique)</a:t>
            </a:r>
          </a:p>
          <a:p>
            <a:r>
              <a:rPr lang="fr-FR" sz="2400"/>
              <a:t>En France, les phoques sont protégés depuis 1961, mais certains pêcheurs les abattent pour causes de concurrence </a:t>
            </a:r>
            <a:r>
              <a:rPr lang="fr-FR" sz="2000"/>
              <a:t>(mais aussi au Canada ou en Écosse)</a:t>
            </a:r>
          </a:p>
          <a:p>
            <a:r>
              <a:rPr lang="fr-FR" sz="2400"/>
              <a:t>La chasse persiste également en ex URSS, en Afrique du Sud, en Uruguay etc.…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Quelques consignes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Il existe en France un laboratoire des mammifères à Océanopolis (Brest) n’hésitez pas à leur communiquer vos informations</a:t>
            </a:r>
          </a:p>
          <a:p>
            <a:r>
              <a:rPr lang="fr-FR"/>
              <a:t>Attention ces animaux restent des animaux sauvages, ne les effrayez pas, ne plongez pas avec un troupeau de Dauphins, le grand male reste jaloux de ses prérogatives</a:t>
            </a:r>
          </a:p>
          <a:p>
            <a:r>
              <a:rPr lang="fr-FR"/>
              <a:t>En bateau, attention à ne pas les blesser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Les reptiles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4996" name="Picture 4" descr="tortue qui nage -M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3271838" cy="243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caractéristiques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Vertébrés Tétrapodes recouverts d'une couche épithéliale kératinisée : les écailles.</a:t>
            </a:r>
            <a:r>
              <a:rPr lang="fr-FR"/>
              <a:t> </a:t>
            </a:r>
          </a:p>
          <a:p>
            <a:r>
              <a:rPr lang="fr-FR">
                <a:cs typeface="Times New Roman" pitchFamily="18" charset="0"/>
              </a:rPr>
              <a:t>Groupe archaïque en régression</a:t>
            </a:r>
          </a:p>
          <a:p>
            <a:r>
              <a:rPr lang="fr-FR">
                <a:cs typeface="Times New Roman" pitchFamily="18" charset="0"/>
              </a:rPr>
              <a:t>Développement des œufs indépendant du milieu aquatique</a:t>
            </a:r>
          </a:p>
          <a:p>
            <a:pPr>
              <a:buFont typeface="Wingdings" pitchFamily="2" charset="2"/>
              <a:buNone/>
            </a:pP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3 formes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serpentiformes (pas de patte).</a:t>
            </a:r>
          </a:p>
          <a:p>
            <a:r>
              <a:rPr lang="fr-FR">
                <a:cs typeface="Times New Roman" pitchFamily="18" charset="0"/>
              </a:rPr>
              <a:t>chéloniformes (tortues).</a:t>
            </a:r>
          </a:p>
          <a:p>
            <a:r>
              <a:rPr lang="fr-FR">
                <a:cs typeface="Times New Roman" pitchFamily="18" charset="0"/>
              </a:rPr>
              <a:t>lacertiformes (lézards, crocodiles, ...).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corps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Écailles de formes et de disposition variées caractéristiques des espèces.</a:t>
            </a:r>
          </a:p>
          <a:p>
            <a:r>
              <a:rPr lang="fr-FR">
                <a:cs typeface="Times New Roman" pitchFamily="18" charset="0"/>
              </a:rPr>
              <a:t>Chez les tortues, écailles doublées de plaques osseuses : carapace</a:t>
            </a:r>
            <a:r>
              <a:rPr lang="fr-FR"/>
              <a:t> </a:t>
            </a:r>
          </a:p>
          <a:p>
            <a:r>
              <a:rPr lang="fr-FR">
                <a:cs typeface="Times New Roman" pitchFamily="18" charset="0"/>
              </a:rPr>
              <a:t>Phénomènes de mue.</a:t>
            </a:r>
            <a:r>
              <a:rPr lang="fr-FR"/>
              <a:t> </a:t>
            </a:r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respiration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Présence de poumon primitifs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Alimentation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Pas de dent chez les tortues (bec).</a:t>
            </a:r>
          </a:p>
          <a:p>
            <a:r>
              <a:rPr lang="fr-FR">
                <a:cs typeface="Times New Roman" pitchFamily="18" charset="0"/>
              </a:rPr>
              <a:t>Dents à venin chez les serpents.</a:t>
            </a:r>
          </a:p>
          <a:p>
            <a:r>
              <a:rPr lang="fr-FR">
                <a:cs typeface="Times New Roman" pitchFamily="18" charset="0"/>
              </a:rPr>
              <a:t>Souvent carnivores</a:t>
            </a:r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reproduction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Sexes séparés.</a:t>
            </a:r>
          </a:p>
          <a:p>
            <a:r>
              <a:rPr lang="fr-FR">
                <a:cs typeface="Times New Roman" pitchFamily="18" charset="0"/>
              </a:rPr>
              <a:t>Femelles plus grandes que les mâles chez les tortues et les serpents.</a:t>
            </a:r>
          </a:p>
          <a:p>
            <a:r>
              <a:rPr lang="fr-FR">
                <a:cs typeface="Times New Roman" pitchFamily="18" charset="0"/>
              </a:rPr>
              <a:t>Ovipares (pontes enfouies) ou Ovovivipares (serpents).</a:t>
            </a:r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Espèces marines ou amphibies</a:t>
            </a:r>
            <a:r>
              <a:rPr lang="fr-FR" u="sng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Times New Roman" pitchFamily="18" charset="0"/>
              </a:rPr>
              <a:t>7 tortues</a:t>
            </a:r>
          </a:p>
          <a:p>
            <a:r>
              <a:rPr lang="fr-FR">
                <a:cs typeface="Times New Roman" pitchFamily="18" charset="0"/>
              </a:rPr>
              <a:t>1 crocodile</a:t>
            </a:r>
          </a:p>
          <a:p>
            <a:r>
              <a:rPr lang="fr-FR">
                <a:cs typeface="Times New Roman" pitchFamily="18" charset="0"/>
              </a:rPr>
              <a:t>1 lézard</a:t>
            </a:r>
          </a:p>
          <a:p>
            <a:r>
              <a:rPr lang="fr-FR">
                <a:cs typeface="Times New Roman" pitchFamily="18" charset="0"/>
              </a:rPr>
              <a:t>71 serpents</a:t>
            </a:r>
            <a:r>
              <a:rPr lang="fr-F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Animaux évolués, ils ont comme particularités: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8001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/>
              <a:t>D’être retournés à l’eau</a:t>
            </a:r>
          </a:p>
          <a:p>
            <a:pPr>
              <a:lnSpc>
                <a:spcPct val="90000"/>
              </a:lnSpc>
            </a:pPr>
            <a:r>
              <a:rPr lang="fr-FR"/>
              <a:t>La mère porte et allaite son petit</a:t>
            </a:r>
          </a:p>
          <a:p>
            <a:pPr>
              <a:lnSpc>
                <a:spcPct val="90000"/>
              </a:lnSpc>
            </a:pPr>
            <a:r>
              <a:rPr lang="fr-FR"/>
              <a:t>Ils ont des poumons</a:t>
            </a:r>
          </a:p>
          <a:p>
            <a:pPr>
              <a:lnSpc>
                <a:spcPct val="90000"/>
              </a:lnSpc>
            </a:pPr>
            <a:r>
              <a:rPr lang="fr-FR"/>
              <a:t>Ce sont des animaux à sang chaud</a:t>
            </a:r>
          </a:p>
          <a:p>
            <a:pPr>
              <a:lnSpc>
                <a:spcPct val="90000"/>
              </a:lnSpc>
            </a:pPr>
            <a:r>
              <a:rPr lang="fr-FR"/>
              <a:t>Leur corps hydrodynamique est fait pour une nage rapide</a:t>
            </a:r>
          </a:p>
          <a:p>
            <a:pPr lvl="1">
              <a:lnSpc>
                <a:spcPct val="90000"/>
              </a:lnSpc>
            </a:pPr>
            <a:r>
              <a:rPr lang="fr-FR"/>
              <a:t>Cou rigide</a:t>
            </a:r>
          </a:p>
          <a:p>
            <a:pPr lvl="1">
              <a:lnSpc>
                <a:spcPct val="90000"/>
              </a:lnSpc>
            </a:pPr>
            <a:r>
              <a:rPr lang="fr-FR"/>
              <a:t>Pas de pilosité</a:t>
            </a:r>
          </a:p>
          <a:p>
            <a:pPr lvl="1">
              <a:lnSpc>
                <a:spcPct val="90000"/>
              </a:lnSpc>
            </a:pPr>
            <a:r>
              <a:rPr lang="fr-FR"/>
              <a:t>Pas d’oreille externe (pas de pavillon)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sz="2400"/>
              <a:t>Merci de votre attention</a:t>
            </a:r>
          </a:p>
        </p:txBody>
      </p:sp>
      <p:pic>
        <p:nvPicPr>
          <p:cNvPr id="82950" name="Picture 6" descr="Orque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3140075"/>
            <a:ext cx="3924300" cy="21764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St-Cast 2006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443663" y="6237288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3300"/>
                </a:solidFill>
              </a:rPr>
              <a:t>St-Cast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St-Cast 2006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300788" y="6381750"/>
            <a:ext cx="284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3300"/>
                </a:solidFill>
              </a:rPr>
              <a:t>St-Cast 2006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Glénan 2006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156325" y="652462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3300"/>
                </a:solidFill>
              </a:rPr>
              <a:t>Glénan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Espagne 2005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32138" cy="2347913"/>
          </a:xfrm>
          <a:prstGeom prst="rect">
            <a:avLst/>
          </a:prstGeom>
          <a:noFill/>
        </p:spPr>
      </p:pic>
      <p:pic>
        <p:nvPicPr>
          <p:cNvPr id="96261" name="Picture 5" descr="Espagne 2005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0"/>
            <a:ext cx="3168650" cy="2376488"/>
          </a:xfrm>
          <a:prstGeom prst="rect">
            <a:avLst/>
          </a:prstGeom>
          <a:noFill/>
        </p:spPr>
      </p:pic>
      <p:pic>
        <p:nvPicPr>
          <p:cNvPr id="96262" name="Picture 6" descr="Espagne 2005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0"/>
            <a:ext cx="3132137" cy="2349500"/>
          </a:xfrm>
          <a:prstGeom prst="rect">
            <a:avLst/>
          </a:prstGeom>
          <a:noFill/>
        </p:spPr>
      </p:pic>
      <p:pic>
        <p:nvPicPr>
          <p:cNvPr id="96263" name="Picture 7" descr="Espagne 2005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76475"/>
            <a:ext cx="3059113" cy="2293938"/>
          </a:xfrm>
          <a:prstGeom prst="rect">
            <a:avLst/>
          </a:prstGeom>
          <a:noFill/>
        </p:spPr>
      </p:pic>
      <p:pic>
        <p:nvPicPr>
          <p:cNvPr id="96264" name="Picture 8" descr="Espagne 2005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2349500"/>
            <a:ext cx="3168650" cy="2376488"/>
          </a:xfrm>
          <a:prstGeom prst="rect">
            <a:avLst/>
          </a:prstGeom>
          <a:noFill/>
        </p:spPr>
      </p:pic>
      <p:pic>
        <p:nvPicPr>
          <p:cNvPr id="96265" name="Picture 9" descr="Espagne 2005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888" y="2349500"/>
            <a:ext cx="3059112" cy="2293938"/>
          </a:xfrm>
          <a:prstGeom prst="rect">
            <a:avLst/>
          </a:prstGeom>
          <a:noFill/>
        </p:spPr>
      </p:pic>
      <p:pic>
        <p:nvPicPr>
          <p:cNvPr id="96266" name="Picture 10" descr="Espagne 2005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4591050"/>
            <a:ext cx="3024187" cy="2266950"/>
          </a:xfrm>
          <a:prstGeom prst="rect">
            <a:avLst/>
          </a:prstGeom>
          <a:noFill/>
        </p:spPr>
      </p:pic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6443663" y="638175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bg1"/>
                </a:solidFill>
              </a:rPr>
              <a:t>Espagne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L’ancêtre: le Pakicétus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400"/>
              <a:t>Découvert au Pakistan</a:t>
            </a:r>
          </a:p>
          <a:p>
            <a:r>
              <a:rPr lang="fr-FR" sz="2400"/>
              <a:t>Disparu il y a 50 millions d’années</a:t>
            </a:r>
          </a:p>
          <a:p>
            <a:r>
              <a:rPr lang="fr-FR" sz="2400"/>
              <a:t>Mêmes narines qu’un mammifère terrestre</a:t>
            </a:r>
          </a:p>
          <a:p>
            <a:r>
              <a:rPr lang="fr-FR" sz="2400"/>
              <a:t>Quadrupède à fourrure et à sabots</a:t>
            </a:r>
          </a:p>
        </p:txBody>
      </p:sp>
      <p:pic>
        <p:nvPicPr>
          <p:cNvPr id="47110" name="Picture 6" descr="pakicetu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3733800"/>
            <a:ext cx="3924300" cy="1123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L’Ambulocétus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400"/>
              <a:t>49 millions d’années</a:t>
            </a:r>
          </a:p>
        </p:txBody>
      </p:sp>
      <p:pic>
        <p:nvPicPr>
          <p:cNvPr id="50182" name="Picture 6" descr="ambulocetu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3273425"/>
            <a:ext cx="3924300" cy="1909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utoUpdateAnimBg="0"/>
      <p:bldP spid="5017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Rodhocétus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400"/>
              <a:t>46,5 millions d’années</a:t>
            </a:r>
          </a:p>
          <a:p>
            <a:r>
              <a:rPr lang="fr-FR" sz="2400"/>
              <a:t>Les narines migrent vers le dessus</a:t>
            </a:r>
          </a:p>
        </p:txBody>
      </p:sp>
      <p:pic>
        <p:nvPicPr>
          <p:cNvPr id="51206" name="Picture 6" descr="rodhocetu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3554413"/>
            <a:ext cx="3924300" cy="13477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Procétus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400"/>
              <a:t>45 millions d’années</a:t>
            </a:r>
          </a:p>
        </p:txBody>
      </p:sp>
      <p:pic>
        <p:nvPicPr>
          <p:cNvPr id="52230" name="Picture 6" descr="procetu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3352800"/>
            <a:ext cx="3924300" cy="1752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Kutchicétus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sz="2400"/>
              <a:t>Entre 43 et 46 millions d’années</a:t>
            </a:r>
          </a:p>
        </p:txBody>
      </p:sp>
      <p:pic>
        <p:nvPicPr>
          <p:cNvPr id="53254" name="Picture 6" descr="kutchicetu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1100" y="3155950"/>
            <a:ext cx="3924300" cy="21463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367</TotalTime>
  <Words>1142</Words>
  <Application>Microsoft PowerPoint</Application>
  <PresentationFormat>Affichage à l'écran (4:3)</PresentationFormat>
  <Paragraphs>221</Paragraphs>
  <Slides>44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8" baseType="lpstr">
      <vt:lpstr>Arial</vt:lpstr>
      <vt:lpstr>Wingdings</vt:lpstr>
      <vt:lpstr>Times New Roman</vt:lpstr>
      <vt:lpstr>Capsules</vt:lpstr>
      <vt:lpstr>Les Mammifères Marins</vt:lpstr>
      <vt:lpstr>Le haut du pavé</vt:lpstr>
      <vt:lpstr>étymologie</vt:lpstr>
      <vt:lpstr>Animaux évolués, ils ont comme particularités:</vt:lpstr>
      <vt:lpstr>L’ancêtre: le Pakicétus</vt:lpstr>
      <vt:lpstr>L’Ambulocétus</vt:lpstr>
      <vt:lpstr>Le Rodhocétus</vt:lpstr>
      <vt:lpstr>Le Procétus</vt:lpstr>
      <vt:lpstr>Le Kutchicétus</vt:lpstr>
      <vt:lpstr>Le Dorudon</vt:lpstr>
      <vt:lpstr>Le Basilosaurus</vt:lpstr>
      <vt:lpstr>L’Atiocétus</vt:lpstr>
      <vt:lpstr>Le Cetothérium</vt:lpstr>
      <vt:lpstr>Puis viennent</vt:lpstr>
      <vt:lpstr>Description:</vt:lpstr>
      <vt:lpstr>Le squelette</vt:lpstr>
      <vt:lpstr>Le squelette (suite)</vt:lpstr>
      <vt:lpstr>La respiration</vt:lpstr>
      <vt:lpstr>La circulation sanguine</vt:lpstr>
      <vt:lpstr>La peau</vt:lpstr>
      <vt:lpstr>Système digestif</vt:lpstr>
      <vt:lpstr>Système nerveux (chez le dauphin)</vt:lpstr>
      <vt:lpstr>L’écholocation chez les dauphins</vt:lpstr>
      <vt:lpstr>La reproduction</vt:lpstr>
      <vt:lpstr>Les autres sens</vt:lpstr>
      <vt:lpstr>Mode de vie</vt:lpstr>
      <vt:lpstr>La classification</vt:lpstr>
      <vt:lpstr>Les pinnipèdes</vt:lpstr>
      <vt:lpstr>Les cétacés</vt:lpstr>
      <vt:lpstr>La protection des mammifères</vt:lpstr>
      <vt:lpstr>Quelques consignes</vt:lpstr>
      <vt:lpstr>Les reptiles</vt:lpstr>
      <vt:lpstr>caractéristiques</vt:lpstr>
      <vt:lpstr>3 formes </vt:lpstr>
      <vt:lpstr>Le corps</vt:lpstr>
      <vt:lpstr>La respiration</vt:lpstr>
      <vt:lpstr>Alimentation</vt:lpstr>
      <vt:lpstr>La reproduction</vt:lpstr>
      <vt:lpstr>Espèces marines ou amphibies </vt:lpstr>
      <vt:lpstr>Diapositive 40</vt:lpstr>
      <vt:lpstr>Diapositive 41</vt:lpstr>
      <vt:lpstr>Diapositive 42</vt:lpstr>
      <vt:lpstr>Diapositive 43</vt:lpstr>
      <vt:lpstr>Diapositive 44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Mammifères Marins</dc:title>
  <cp:lastModifiedBy>carion</cp:lastModifiedBy>
  <cp:revision>18</cp:revision>
  <cp:lastPrinted>1601-01-01T00:00:00Z</cp:lastPrinted>
  <dcterms:created xsi:type="dcterms:W3CDTF">2003-08-06T07:37:33Z</dcterms:created>
  <dcterms:modified xsi:type="dcterms:W3CDTF">2007-11-18T22:50:50Z</dcterms:modified>
</cp:coreProperties>
</file>