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slideshow.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4"/>
  </p:notesMasterIdLst>
  <p:sldIdLst>
    <p:sldId id="299" r:id="rId2"/>
    <p:sldId id="290" r:id="rId3"/>
    <p:sldId id="285" r:id="rId4"/>
    <p:sldId id="265" r:id="rId5"/>
    <p:sldId id="266" r:id="rId6"/>
    <p:sldId id="267" r:id="rId7"/>
    <p:sldId id="286" r:id="rId8"/>
    <p:sldId id="287" r:id="rId9"/>
    <p:sldId id="257" r:id="rId10"/>
    <p:sldId id="276" r:id="rId11"/>
    <p:sldId id="258" r:id="rId12"/>
    <p:sldId id="277" r:id="rId13"/>
    <p:sldId id="284" r:id="rId14"/>
    <p:sldId id="289" r:id="rId15"/>
    <p:sldId id="259" r:id="rId16"/>
    <p:sldId id="262" r:id="rId17"/>
    <p:sldId id="260" r:id="rId18"/>
    <p:sldId id="291" r:id="rId19"/>
    <p:sldId id="261" r:id="rId20"/>
    <p:sldId id="263" r:id="rId21"/>
    <p:sldId id="292" r:id="rId22"/>
    <p:sldId id="264" r:id="rId23"/>
    <p:sldId id="278" r:id="rId24"/>
    <p:sldId id="293" r:id="rId25"/>
    <p:sldId id="272" r:id="rId26"/>
    <p:sldId id="298" r:id="rId27"/>
    <p:sldId id="270" r:id="rId28"/>
    <p:sldId id="280" r:id="rId29"/>
    <p:sldId id="295" r:id="rId30"/>
    <p:sldId id="268" r:id="rId31"/>
    <p:sldId id="283" r:id="rId32"/>
    <p:sldId id="269" r:id="rId33"/>
    <p:sldId id="296" r:id="rId34"/>
    <p:sldId id="271" r:id="rId35"/>
    <p:sldId id="282" r:id="rId36"/>
    <p:sldId id="294" r:id="rId37"/>
    <p:sldId id="274" r:id="rId38"/>
    <p:sldId id="279" r:id="rId39"/>
    <p:sldId id="297" r:id="rId40"/>
    <p:sldId id="273" r:id="rId41"/>
    <p:sldId id="281" r:id="rId42"/>
    <p:sldId id="288" r:id="rId43"/>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Tahoma" charset="0"/>
        <a:ea typeface="+mn-ea"/>
        <a:cs typeface="+mn-cs"/>
      </a:defRPr>
    </a:lvl1pPr>
    <a:lvl2pPr marL="457200" algn="l" rtl="0" fontAlgn="base">
      <a:spcBef>
        <a:spcPct val="0"/>
      </a:spcBef>
      <a:spcAft>
        <a:spcPct val="0"/>
      </a:spcAft>
      <a:defRPr kern="1200">
        <a:solidFill>
          <a:schemeClr val="tx1"/>
        </a:solidFill>
        <a:latin typeface="Tahoma" charset="0"/>
        <a:ea typeface="+mn-ea"/>
        <a:cs typeface="+mn-cs"/>
      </a:defRPr>
    </a:lvl2pPr>
    <a:lvl3pPr marL="914400" algn="l" rtl="0" fontAlgn="base">
      <a:spcBef>
        <a:spcPct val="0"/>
      </a:spcBef>
      <a:spcAft>
        <a:spcPct val="0"/>
      </a:spcAft>
      <a:defRPr kern="1200">
        <a:solidFill>
          <a:schemeClr val="tx1"/>
        </a:solidFill>
        <a:latin typeface="Tahoma" charset="0"/>
        <a:ea typeface="+mn-ea"/>
        <a:cs typeface="+mn-cs"/>
      </a:defRPr>
    </a:lvl3pPr>
    <a:lvl4pPr marL="1371600" algn="l" rtl="0" fontAlgn="base">
      <a:spcBef>
        <a:spcPct val="0"/>
      </a:spcBef>
      <a:spcAft>
        <a:spcPct val="0"/>
      </a:spcAft>
      <a:defRPr kern="1200">
        <a:solidFill>
          <a:schemeClr val="tx1"/>
        </a:solidFill>
        <a:latin typeface="Tahoma" charset="0"/>
        <a:ea typeface="+mn-ea"/>
        <a:cs typeface="+mn-cs"/>
      </a:defRPr>
    </a:lvl4pPr>
    <a:lvl5pPr marL="1828800" algn="l" rtl="0" fontAlgn="base">
      <a:spcBef>
        <a:spcPct val="0"/>
      </a:spcBef>
      <a:spcAft>
        <a:spcPct val="0"/>
      </a:spcAft>
      <a:defRPr kern="1200">
        <a:solidFill>
          <a:schemeClr val="tx1"/>
        </a:solidFill>
        <a:latin typeface="Tahoma" charset="0"/>
        <a:ea typeface="+mn-ea"/>
        <a:cs typeface="+mn-cs"/>
      </a:defRPr>
    </a:lvl5pPr>
    <a:lvl6pPr marL="2286000" algn="l" defTabSz="914400" rtl="0" eaLnBrk="1" latinLnBrk="0" hangingPunct="1">
      <a:defRPr kern="1200">
        <a:solidFill>
          <a:schemeClr val="tx1"/>
        </a:solidFill>
        <a:latin typeface="Tahoma" charset="0"/>
        <a:ea typeface="+mn-ea"/>
        <a:cs typeface="+mn-cs"/>
      </a:defRPr>
    </a:lvl6pPr>
    <a:lvl7pPr marL="2743200" algn="l" defTabSz="914400" rtl="0" eaLnBrk="1" latinLnBrk="0" hangingPunct="1">
      <a:defRPr kern="1200">
        <a:solidFill>
          <a:schemeClr val="tx1"/>
        </a:solidFill>
        <a:latin typeface="Tahoma" charset="0"/>
        <a:ea typeface="+mn-ea"/>
        <a:cs typeface="+mn-cs"/>
      </a:defRPr>
    </a:lvl7pPr>
    <a:lvl8pPr marL="3200400" algn="l" defTabSz="914400" rtl="0" eaLnBrk="1" latinLnBrk="0" hangingPunct="1">
      <a:defRPr kern="1200">
        <a:solidFill>
          <a:schemeClr val="tx1"/>
        </a:solidFill>
        <a:latin typeface="Tahoma" charset="0"/>
        <a:ea typeface="+mn-ea"/>
        <a:cs typeface="+mn-cs"/>
      </a:defRPr>
    </a:lvl8pPr>
    <a:lvl9pPr marL="3657600" algn="l" defTabSz="914400" rtl="0" eaLnBrk="1" latinLnBrk="0" hangingPunct="1">
      <a:defRPr kern="1200">
        <a:solidFill>
          <a:schemeClr val="tx1"/>
        </a:solidFill>
        <a:latin typeface="Tahom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9CC"/>
    <a:srgbClr val="FF66CC"/>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7" autoAdjust="0"/>
    <p:restoredTop sz="87389" autoAdjust="0"/>
  </p:normalViewPr>
  <p:slideViewPr>
    <p:cSldViewPr>
      <p:cViewPr>
        <p:scale>
          <a:sx n="100" d="100"/>
          <a:sy n="100" d="100"/>
        </p:scale>
        <p:origin x="-245" y="113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fr-FR"/>
          </a:p>
        </p:txBody>
      </p:sp>
      <p:sp>
        <p:nvSpPr>
          <p:cNvPr id="3993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fr-FR"/>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fr-FR"/>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E5F4A4ED-8B67-4661-8089-69AF3D64293E}" type="slidenum">
              <a:rPr lang="fr-FR"/>
              <a:pPr/>
              <a:t>‹N°›</a:t>
            </a:fld>
            <a:endParaRPr lang="fr-F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331BC5-FBC8-4C0A-8EBC-EBB2B4DC882F}" type="slidenum">
              <a:rPr lang="fr-FR"/>
              <a:pPr/>
              <a:t>1</a:t>
            </a:fld>
            <a:endParaRPr lang="fr-FR"/>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97023B-323C-45AE-BF1D-15D8DF8E0596}" type="slidenum">
              <a:rPr lang="fr-FR"/>
              <a:pPr/>
              <a:t>2</a:t>
            </a:fld>
            <a:endParaRPr lang="fr-F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p:cSld name="Diapositive de titre">
    <p:spTree>
      <p:nvGrpSpPr>
        <p:cNvPr id="1" name=""/>
        <p:cNvGrpSpPr/>
        <p:nvPr/>
      </p:nvGrpSpPr>
      <p:grpSpPr>
        <a:xfrm>
          <a:off x="0" y="0"/>
          <a:ext cx="0" cy="0"/>
          <a:chOff x="0" y="0"/>
          <a:chExt cx="0" cy="0"/>
        </a:xfrm>
      </p:grpSpPr>
      <p:sp>
        <p:nvSpPr>
          <p:cNvPr id="1843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fr-FR"/>
              <a:t>Cliquez pour modifier le style du titre</a:t>
            </a:r>
          </a:p>
        </p:txBody>
      </p:sp>
      <p:sp>
        <p:nvSpPr>
          <p:cNvPr id="1843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fr-FR"/>
              <a:t>Cliquez pour modifier le style des sous-titres du masque</a:t>
            </a:r>
          </a:p>
        </p:txBody>
      </p:sp>
      <p:sp>
        <p:nvSpPr>
          <p:cNvPr id="18436"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endParaRPr lang="fr-FR"/>
          </a:p>
        </p:txBody>
      </p:sp>
      <p:sp>
        <p:nvSpPr>
          <p:cNvPr id="18437" name="Rectangle 5"/>
          <p:cNvSpPr>
            <a:spLocks noGrp="1" noChangeArrowheads="1"/>
          </p:cNvSpPr>
          <p:nvPr>
            <p:ph type="ftr" sz="quarter" idx="3"/>
          </p:nvPr>
        </p:nvSpPr>
        <p:spPr/>
        <p:txBody>
          <a:bodyPr/>
          <a:lstStyle>
            <a:lvl1pPr>
              <a:defRPr/>
            </a:lvl1pPr>
          </a:lstStyle>
          <a:p>
            <a:endParaRPr lang="fr-FR"/>
          </a:p>
        </p:txBody>
      </p:sp>
      <p:sp>
        <p:nvSpPr>
          <p:cNvPr id="18438" name="Rectangle 6"/>
          <p:cNvSpPr>
            <a:spLocks noGrp="1" noChangeArrowheads="1"/>
          </p:cNvSpPr>
          <p:nvPr>
            <p:ph type="sldNum" sz="quarter" idx="4"/>
          </p:nvPr>
        </p:nvSpPr>
        <p:spPr/>
        <p:txBody>
          <a:bodyPr/>
          <a:lstStyle>
            <a:lvl1pPr>
              <a:defRPr/>
            </a:lvl1pPr>
          </a:lstStyle>
          <a:p>
            <a:fld id="{C207F307-34DD-4923-8A9D-E5D8848D6BCC}" type="slidenum">
              <a:rPr lang="fr-FR"/>
              <a:pPr/>
              <a:t>‹N°›</a:t>
            </a:fld>
            <a:endParaRPr lang="fr-FR"/>
          </a:p>
        </p:txBody>
      </p:sp>
      <p:sp>
        <p:nvSpPr>
          <p:cNvPr id="18439" name="Rectangle 7"/>
          <p:cNvSpPr>
            <a:spLocks noGrp="1" noChangeArrowheads="1"/>
          </p:cNvSpPr>
          <p:nvPr>
            <p:ph type="dt" sz="quarter" idx="2"/>
          </p:nvPr>
        </p:nvSpPr>
        <p:spPr/>
        <p:txBody>
          <a:bodyPr/>
          <a:lstStyle>
            <a:lvl1pPr>
              <a:defRPr/>
            </a:lvl1pPr>
          </a:lstStyle>
          <a:p>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tmplLst>
          <p:tmpl lvl="1">
            <p:tnLst>
              <p:par>
                <p:cTn presetID="1" presetClass="entr" presetSubtype="0" fill="hold" nodeType="clickEffect">
                  <p:stCondLst>
                    <p:cond delay="0"/>
                  </p:stCondLst>
                  <p:childTnLst>
                    <p:set>
                      <p:cBhvr>
                        <p:cTn dur="1" fill="hold">
                          <p:stCondLst>
                            <p:cond delay="0"/>
                          </p:stCondLst>
                        </p:cTn>
                        <p:tgtEl>
                          <p:spTgt spid="18435"/>
                        </p:tgtEl>
                        <p:attrNameLst>
                          <p:attrName>style.visibility</p:attrName>
                        </p:attrNameLst>
                      </p:cBhvr>
                      <p:to>
                        <p:strVal val="visible"/>
                      </p:to>
                    </p:se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5268E0F9-B29E-4235-BCBF-BEC4A73D4C74}" type="slidenum">
              <a:rPr lang="fr-F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92100"/>
            <a:ext cx="2057400" cy="57277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92100"/>
            <a:ext cx="6019800" cy="5727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9105E62F-8C28-4904-A0DE-623DEE46D84F}" type="slidenum">
              <a:rPr lang="fr-F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B6AEE6CF-29F6-4AF7-AD65-7EE191E499C9}" type="slidenum">
              <a:rPr lang="fr-F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endParaRPr lang="fr-FR"/>
          </a:p>
        </p:txBody>
      </p:sp>
      <p:sp>
        <p:nvSpPr>
          <p:cNvPr id="5" name="Espace réservé du pied de page 4"/>
          <p:cNvSpPr>
            <a:spLocks noGrp="1"/>
          </p:cNvSpPr>
          <p:nvPr>
            <p:ph type="ftr" sz="quarter" idx="11"/>
          </p:nvPr>
        </p:nvSpPr>
        <p:spPr/>
        <p:txBody>
          <a:bodyPr/>
          <a:lstStyle>
            <a:lvl1pPr>
              <a:defRPr/>
            </a:lvl1pPr>
          </a:lstStyle>
          <a:p>
            <a:endParaRPr lang="fr-FR"/>
          </a:p>
        </p:txBody>
      </p:sp>
      <p:sp>
        <p:nvSpPr>
          <p:cNvPr id="6" name="Espace réservé du numéro de diapositive 5"/>
          <p:cNvSpPr>
            <a:spLocks noGrp="1"/>
          </p:cNvSpPr>
          <p:nvPr>
            <p:ph type="sldNum" sz="quarter" idx="12"/>
          </p:nvPr>
        </p:nvSpPr>
        <p:spPr/>
        <p:txBody>
          <a:bodyPr/>
          <a:lstStyle>
            <a:lvl1pPr>
              <a:defRPr/>
            </a:lvl1pPr>
          </a:lstStyle>
          <a:p>
            <a:fld id="{0C6B4AEF-8933-4AE8-9040-8549EE6B6B12}" type="slidenum">
              <a:rPr lang="fr-F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58E2D397-E035-40FC-928A-435EA11D910D}" type="slidenum">
              <a:rPr lang="fr-F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lvl1pPr>
              <a:defRPr/>
            </a:lvl1pPr>
          </a:lstStyle>
          <a:p>
            <a:endParaRPr lang="fr-FR"/>
          </a:p>
        </p:txBody>
      </p:sp>
      <p:sp>
        <p:nvSpPr>
          <p:cNvPr id="8" name="Espace réservé du pied de page 7"/>
          <p:cNvSpPr>
            <a:spLocks noGrp="1"/>
          </p:cNvSpPr>
          <p:nvPr>
            <p:ph type="ftr" sz="quarter" idx="11"/>
          </p:nvPr>
        </p:nvSpPr>
        <p:spPr/>
        <p:txBody>
          <a:bodyPr/>
          <a:lstStyle>
            <a:lvl1pPr>
              <a:defRPr/>
            </a:lvl1pPr>
          </a:lstStyle>
          <a:p>
            <a:endParaRPr lang="fr-FR"/>
          </a:p>
        </p:txBody>
      </p:sp>
      <p:sp>
        <p:nvSpPr>
          <p:cNvPr id="9" name="Espace réservé du numéro de diapositive 8"/>
          <p:cNvSpPr>
            <a:spLocks noGrp="1"/>
          </p:cNvSpPr>
          <p:nvPr>
            <p:ph type="sldNum" sz="quarter" idx="12"/>
          </p:nvPr>
        </p:nvSpPr>
        <p:spPr/>
        <p:txBody>
          <a:bodyPr/>
          <a:lstStyle>
            <a:lvl1pPr>
              <a:defRPr/>
            </a:lvl1pPr>
          </a:lstStyle>
          <a:p>
            <a:fld id="{D1116E5E-BD3A-4146-9A58-D171A7FCBC92}" type="slidenum">
              <a:rPr lang="fr-F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lvl1pPr>
              <a:defRPr/>
            </a:lvl1pPr>
          </a:lstStyle>
          <a:p>
            <a:endParaRPr lang="fr-FR"/>
          </a:p>
        </p:txBody>
      </p:sp>
      <p:sp>
        <p:nvSpPr>
          <p:cNvPr id="4" name="Espace réservé du pied de page 3"/>
          <p:cNvSpPr>
            <a:spLocks noGrp="1"/>
          </p:cNvSpPr>
          <p:nvPr>
            <p:ph type="ftr" sz="quarter" idx="11"/>
          </p:nvPr>
        </p:nvSpPr>
        <p:spPr/>
        <p:txBody>
          <a:bodyPr/>
          <a:lstStyle>
            <a:lvl1pPr>
              <a:defRPr/>
            </a:lvl1pPr>
          </a:lstStyle>
          <a:p>
            <a:endParaRPr lang="fr-FR"/>
          </a:p>
        </p:txBody>
      </p:sp>
      <p:sp>
        <p:nvSpPr>
          <p:cNvPr id="5" name="Espace réservé du numéro de diapositive 4"/>
          <p:cNvSpPr>
            <a:spLocks noGrp="1"/>
          </p:cNvSpPr>
          <p:nvPr>
            <p:ph type="sldNum" sz="quarter" idx="12"/>
          </p:nvPr>
        </p:nvSpPr>
        <p:spPr/>
        <p:txBody>
          <a:bodyPr/>
          <a:lstStyle>
            <a:lvl1pPr>
              <a:defRPr/>
            </a:lvl1pPr>
          </a:lstStyle>
          <a:p>
            <a:fld id="{55EA5B4A-D9E9-4868-B553-084974EFC40D}" type="slidenum">
              <a:rPr lang="fr-F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endParaRPr lang="fr-FR"/>
          </a:p>
        </p:txBody>
      </p:sp>
      <p:sp>
        <p:nvSpPr>
          <p:cNvPr id="3" name="Espace réservé du pied de page 2"/>
          <p:cNvSpPr>
            <a:spLocks noGrp="1"/>
          </p:cNvSpPr>
          <p:nvPr>
            <p:ph type="ftr" sz="quarter" idx="11"/>
          </p:nvPr>
        </p:nvSpPr>
        <p:spPr/>
        <p:txBody>
          <a:bodyPr/>
          <a:lstStyle>
            <a:lvl1pPr>
              <a:defRPr/>
            </a:lvl1pPr>
          </a:lstStyle>
          <a:p>
            <a:endParaRPr lang="fr-FR"/>
          </a:p>
        </p:txBody>
      </p:sp>
      <p:sp>
        <p:nvSpPr>
          <p:cNvPr id="4" name="Espace réservé du numéro de diapositive 3"/>
          <p:cNvSpPr>
            <a:spLocks noGrp="1"/>
          </p:cNvSpPr>
          <p:nvPr>
            <p:ph type="sldNum" sz="quarter" idx="12"/>
          </p:nvPr>
        </p:nvSpPr>
        <p:spPr/>
        <p:txBody>
          <a:bodyPr/>
          <a:lstStyle>
            <a:lvl1pPr>
              <a:defRPr/>
            </a:lvl1pPr>
          </a:lstStyle>
          <a:p>
            <a:fld id="{341FBA0A-11FD-4561-94A1-C898397FB083}" type="slidenum">
              <a:rPr lang="fr-F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5884B855-A004-476D-8F2A-377772781A41}" type="slidenum">
              <a:rPr lang="fr-F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endParaRPr lang="fr-FR"/>
          </a:p>
        </p:txBody>
      </p:sp>
      <p:sp>
        <p:nvSpPr>
          <p:cNvPr id="6" name="Espace réservé du pied de page 5"/>
          <p:cNvSpPr>
            <a:spLocks noGrp="1"/>
          </p:cNvSpPr>
          <p:nvPr>
            <p:ph type="ftr" sz="quarter" idx="11"/>
          </p:nvPr>
        </p:nvSpPr>
        <p:spPr/>
        <p:txBody>
          <a:bodyPr/>
          <a:lstStyle>
            <a:lvl1pPr>
              <a:defRPr/>
            </a:lvl1pPr>
          </a:lstStyle>
          <a:p>
            <a:endParaRPr lang="fr-FR"/>
          </a:p>
        </p:txBody>
      </p:sp>
      <p:sp>
        <p:nvSpPr>
          <p:cNvPr id="7" name="Espace réservé du numéro de diapositive 6"/>
          <p:cNvSpPr>
            <a:spLocks noGrp="1"/>
          </p:cNvSpPr>
          <p:nvPr>
            <p:ph type="sldNum" sz="quarter" idx="12"/>
          </p:nvPr>
        </p:nvSpPr>
        <p:spPr/>
        <p:txBody>
          <a:bodyPr/>
          <a:lstStyle>
            <a:lvl1pPr>
              <a:defRPr/>
            </a:lvl1pPr>
          </a:lstStyle>
          <a:p>
            <a:fld id="{0EC5CB11-BABB-4106-87FB-E56CE3EF41DB}" type="slidenum">
              <a:rPr lang="fr-F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7411"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174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endParaRPr lang="fr-FR"/>
          </a:p>
        </p:txBody>
      </p:sp>
      <p:sp>
        <p:nvSpPr>
          <p:cNvPr id="174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endParaRPr lang="fr-FR"/>
          </a:p>
        </p:txBody>
      </p:sp>
      <p:sp>
        <p:nvSpPr>
          <p:cNvPr id="174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fld id="{88EBB4A6-9051-4D7C-BE69-6EF68753F3EE}" type="slidenum">
              <a:rPr lang="fr-FR"/>
              <a:pPr/>
              <a:t>‹N°›</a:t>
            </a:fld>
            <a:endParaRPr lang="fr-F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4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4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tmplLst>
          <p:tmpl lvl="1">
            <p:tnLst>
              <p:par>
                <p:cTn presetID="1" presetClass="entr" presetSubtype="0" fill="hold" nodeType="clickEffect">
                  <p:stCondLst>
                    <p:cond delay="0"/>
                  </p:stCondLst>
                  <p:childTnLst>
                    <p:set>
                      <p:cBhvr>
                        <p:cTn dur="1" fill="hold">
                          <p:stCondLst>
                            <p:cond delay="0"/>
                          </p:stCondLst>
                        </p:cTn>
                        <p:tgtEl>
                          <p:spTgt spid="17411"/>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7411"/>
                        </p:tgtEl>
                        <p:attrNameLst>
                          <p:attrName>style.visibility</p:attrName>
                        </p:attrNameLst>
                      </p:cBhvr>
                      <p:to>
                        <p:strVal val="visible"/>
                      </p:to>
                    </p:set>
                  </p:childTnLst>
                </p:cTn>
              </p:par>
            </p:tnLst>
          </p:tmpl>
        </p:tmplLst>
      </p:bldP>
    </p:bldLst>
  </p:timing>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resident@plongeemayenne.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Program%20Files/Cygwin/home/Jory/web/puteauxplongee/bio/qfiles.php"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Program%20Files/Cygwin/home/Jory/web/puteauxplongee/bio/cnidaires.htm"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Program%20Files/Cygwin/home/Jory/web/puteauxplongee/bio/qfiles.php"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Program%20Files/Cygwin/home/Jory/web/puteauxplongee/bio/tuniciers.htm" TargetMode="Externa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Program%20Files/Cygwin/home/Jory/web/puteauxplongee/bio/qfiles.php" TargetMode="Externa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4213" y="981075"/>
            <a:ext cx="7772400" cy="1470025"/>
          </a:xfrm>
        </p:spPr>
        <p:txBody>
          <a:bodyPr/>
          <a:lstStyle/>
          <a:p>
            <a:r>
              <a:rPr lang="fr-FR" dirty="0" smtClean="0"/>
              <a:t>Les clefs</a:t>
            </a:r>
            <a:br>
              <a:rPr lang="fr-FR" dirty="0" smtClean="0"/>
            </a:br>
            <a:r>
              <a:rPr lang="fr-FR" dirty="0" smtClean="0"/>
              <a:t>du monde sous-marin</a:t>
            </a:r>
            <a:endParaRPr lang="fr-FR" dirty="0">
              <a:solidFill>
                <a:srgbClr val="FFFF00"/>
              </a:solidFill>
            </a:endParaRPr>
          </a:p>
        </p:txBody>
      </p:sp>
      <p:sp>
        <p:nvSpPr>
          <p:cNvPr id="2051" name="Rectangle 3"/>
          <p:cNvSpPr>
            <a:spLocks noGrp="1" noChangeArrowheads="1"/>
          </p:cNvSpPr>
          <p:nvPr>
            <p:ph type="subTitle" idx="1"/>
          </p:nvPr>
        </p:nvSpPr>
        <p:spPr>
          <a:xfrm>
            <a:off x="755650" y="3886200"/>
            <a:ext cx="7632700" cy="2422525"/>
          </a:xfrm>
        </p:spPr>
        <p:txBody>
          <a:bodyPr/>
          <a:lstStyle/>
          <a:p>
            <a:pPr>
              <a:lnSpc>
                <a:spcPct val="80000"/>
              </a:lnSpc>
            </a:pPr>
            <a:r>
              <a:rPr lang="en-US" sz="2000" b="1" dirty="0">
                <a:solidFill>
                  <a:srgbClr val="02F4E8"/>
                </a:solidFill>
              </a:rPr>
              <a:t>C.S.M.</a:t>
            </a:r>
            <a:endParaRPr lang="fr-FR" sz="2000" b="1" dirty="0">
              <a:solidFill>
                <a:srgbClr val="02F4E8"/>
              </a:solidFill>
            </a:endParaRPr>
          </a:p>
          <a:p>
            <a:pPr>
              <a:lnSpc>
                <a:spcPct val="80000"/>
              </a:lnSpc>
            </a:pPr>
            <a:r>
              <a:rPr lang="fr-FR" sz="2000" b="1" dirty="0">
                <a:solidFill>
                  <a:srgbClr val="02F4E8"/>
                </a:solidFill>
              </a:rPr>
              <a:t>Club Subaquatique Mayenne</a:t>
            </a:r>
            <a:br>
              <a:rPr lang="fr-FR" sz="2000" b="1" dirty="0">
                <a:solidFill>
                  <a:srgbClr val="02F4E8"/>
                </a:solidFill>
              </a:rPr>
            </a:br>
            <a:r>
              <a:rPr lang="fr-FR" sz="2000" b="1" dirty="0">
                <a:solidFill>
                  <a:srgbClr val="02F4E8"/>
                </a:solidFill>
              </a:rPr>
              <a:t>Piscine Robert-Buron</a:t>
            </a:r>
            <a:br>
              <a:rPr lang="fr-FR" sz="2000" b="1" dirty="0">
                <a:solidFill>
                  <a:srgbClr val="02F4E8"/>
                </a:solidFill>
              </a:rPr>
            </a:br>
            <a:r>
              <a:rPr lang="fr-FR" sz="2000" b="1" dirty="0">
                <a:solidFill>
                  <a:srgbClr val="02F4E8"/>
                </a:solidFill>
              </a:rPr>
              <a:t>53100 Mayenne</a:t>
            </a:r>
            <a:br>
              <a:rPr lang="fr-FR" sz="2000" b="1" dirty="0">
                <a:solidFill>
                  <a:srgbClr val="02F4E8"/>
                </a:solidFill>
              </a:rPr>
            </a:br>
            <a:endParaRPr lang="fr-FR" sz="2000" b="1" dirty="0">
              <a:solidFill>
                <a:srgbClr val="02F4E8"/>
              </a:solidFill>
            </a:endParaRPr>
          </a:p>
          <a:p>
            <a:pPr>
              <a:lnSpc>
                <a:spcPct val="80000"/>
              </a:lnSpc>
            </a:pPr>
            <a:r>
              <a:rPr lang="fr-FR" sz="2000" b="1" dirty="0">
                <a:solidFill>
                  <a:srgbClr val="02F4E8"/>
                </a:solidFill>
              </a:rPr>
              <a:t>@-Mail :</a:t>
            </a:r>
            <a:r>
              <a:rPr lang="fr-FR" sz="2000" b="1" dirty="0">
                <a:solidFill>
                  <a:schemeClr val="hlink"/>
                </a:solidFill>
              </a:rPr>
              <a:t> </a:t>
            </a:r>
            <a:r>
              <a:rPr lang="fr-FR" sz="2000" b="1" dirty="0">
                <a:solidFill>
                  <a:srgbClr val="FF0000"/>
                </a:solidFill>
                <a:latin typeface="Script MT Bold" pitchFamily="66" charset="0"/>
                <a:hlinkClick r:id="rId3"/>
              </a:rPr>
              <a:t>president@plongeemayenne.org</a:t>
            </a:r>
            <a:r>
              <a:rPr lang="fr-FR" sz="2000" b="1" dirty="0">
                <a:solidFill>
                  <a:srgbClr val="FF0000"/>
                </a:solidFill>
                <a:latin typeface="Script MT Bold" pitchFamily="66" charset="0"/>
              </a:rPr>
              <a:t/>
            </a:r>
            <a:br>
              <a:rPr lang="fr-FR" sz="2000" b="1" dirty="0">
                <a:solidFill>
                  <a:srgbClr val="FF0000"/>
                </a:solidFill>
                <a:latin typeface="Script MT Bold" pitchFamily="66" charset="0"/>
              </a:rPr>
            </a:br>
            <a:endParaRPr lang="fr-FR" sz="2000" b="1" dirty="0" smtClean="0">
              <a:solidFill>
                <a:srgbClr val="FF0000"/>
              </a:solidFill>
              <a:latin typeface="Script MT Bold" pitchFamily="66" charset="0"/>
            </a:endParaRPr>
          </a:p>
          <a:p>
            <a:pPr>
              <a:lnSpc>
                <a:spcPct val="80000"/>
              </a:lnSpc>
            </a:pPr>
            <a:r>
              <a:rPr lang="fr-FR" sz="2000" b="1" dirty="0" smtClean="0">
                <a:solidFill>
                  <a:srgbClr val="02F4E8"/>
                </a:solidFill>
              </a:rPr>
              <a:t>Affilié </a:t>
            </a:r>
            <a:r>
              <a:rPr lang="fr-FR" sz="2000" b="1" dirty="0">
                <a:solidFill>
                  <a:srgbClr val="02F4E8"/>
                </a:solidFill>
              </a:rPr>
              <a:t>n° </a:t>
            </a:r>
            <a:r>
              <a:rPr lang="fr-FR" sz="2000" b="1" dirty="0">
                <a:solidFill>
                  <a:srgbClr val="FF0000"/>
                </a:solidFill>
              </a:rPr>
              <a:t>03 </a:t>
            </a:r>
            <a:r>
              <a:rPr lang="fr-FR" sz="2000" b="1" dirty="0" smtClean="0">
                <a:solidFill>
                  <a:srgbClr val="FF0000"/>
                </a:solidFill>
              </a:rPr>
              <a:t>53-0245</a:t>
            </a:r>
            <a:r>
              <a:rPr lang="fr-FR" sz="2000" b="1" dirty="0">
                <a:solidFill>
                  <a:srgbClr val="02F4E8"/>
                </a:solidFill>
              </a:rPr>
              <a:t>	N° préfectoral: </a:t>
            </a:r>
            <a:r>
              <a:rPr lang="fr-FR" sz="2000" b="1" dirty="0">
                <a:solidFill>
                  <a:srgbClr val="FF0000"/>
                </a:solidFill>
              </a:rPr>
              <a:t>2145</a:t>
            </a:r>
          </a:p>
          <a:p>
            <a:pPr>
              <a:lnSpc>
                <a:spcPct val="80000"/>
              </a:lnSpc>
            </a:pPr>
            <a:endParaRPr lang="fr-FR" sz="2000" b="1" dirty="0">
              <a:solidFill>
                <a:schemeClr val="hlink"/>
              </a:solidFill>
            </a:endParaRPr>
          </a:p>
          <a:p>
            <a:pPr>
              <a:lnSpc>
                <a:spcPct val="80000"/>
              </a:lnSpc>
            </a:pPr>
            <a:endParaRPr lang="fr-FR" sz="2000" dirty="0">
              <a:solidFill>
                <a:schemeClr val="hlink"/>
              </a:solidFill>
            </a:endParaRPr>
          </a:p>
        </p:txBody>
      </p:sp>
      <p:sp>
        <p:nvSpPr>
          <p:cNvPr id="4" name="ZoneTexte 3"/>
          <p:cNvSpPr txBox="1"/>
          <p:nvPr/>
        </p:nvSpPr>
        <p:spPr>
          <a:xfrm>
            <a:off x="571472" y="2643182"/>
            <a:ext cx="7786742" cy="523220"/>
          </a:xfrm>
          <a:prstGeom prst="rect">
            <a:avLst/>
          </a:prstGeom>
          <a:noFill/>
        </p:spPr>
        <p:txBody>
          <a:bodyPr wrap="square" rtlCol="0">
            <a:spAutoFit/>
          </a:bodyPr>
          <a:lstStyle/>
          <a:p>
            <a:pPr algn="ctr"/>
            <a:r>
              <a:rPr lang="fr-FR" sz="1400" dirty="0" smtClean="0">
                <a:solidFill>
                  <a:schemeClr val="bg1">
                    <a:lumMod val="50000"/>
                  </a:schemeClr>
                </a:solidFill>
              </a:rPr>
              <a:t>«</a:t>
            </a:r>
            <a:r>
              <a:rPr lang="fr-FR" sz="1400" i="1" dirty="0" smtClean="0">
                <a:solidFill>
                  <a:schemeClr val="bg1">
                    <a:lumMod val="50000"/>
                  </a:schemeClr>
                </a:solidFill>
              </a:rPr>
              <a:t> La mer est salée parce qu'il y a des morues dedans. Et si elle ne déborde pas, c'est parce que la providence, dans sa sagesse, y a placé aussi des éponges </a:t>
            </a:r>
            <a:r>
              <a:rPr lang="fr-FR" sz="1400" dirty="0" smtClean="0">
                <a:solidFill>
                  <a:schemeClr val="bg1">
                    <a:lumMod val="50000"/>
                  </a:schemeClr>
                </a:solidFill>
              </a:rPr>
              <a:t>»  Alphonse Allais </a:t>
            </a:r>
            <a:endParaRPr lang="fr-FR" sz="14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algn="ctr"/>
            <a:r>
              <a:rPr lang="fr-FR"/>
              <a:t>Les végétaux</a:t>
            </a:r>
          </a:p>
        </p:txBody>
      </p:sp>
      <p:sp>
        <p:nvSpPr>
          <p:cNvPr id="31747" name="Rectangle 3"/>
          <p:cNvSpPr>
            <a:spLocks noGrp="1" noChangeArrowheads="1"/>
          </p:cNvSpPr>
          <p:nvPr>
            <p:ph type="body" idx="1"/>
          </p:nvPr>
        </p:nvSpPr>
        <p:spPr>
          <a:xfrm>
            <a:off x="457200" y="1905000"/>
            <a:ext cx="8229600" cy="2676525"/>
          </a:xfrm>
        </p:spPr>
        <p:txBody>
          <a:bodyPr/>
          <a:lstStyle/>
          <a:p>
            <a:pPr>
              <a:lnSpc>
                <a:spcPct val="80000"/>
              </a:lnSpc>
            </a:pPr>
            <a:r>
              <a:rPr lang="fr-FR" sz="2800" dirty="0"/>
              <a:t>Ainsi, toute la matière vivante vient d'une source unique : </a:t>
            </a:r>
            <a:r>
              <a:rPr lang="fr-FR" sz="2800" dirty="0">
                <a:hlinkClick r:id="rId2" action="ppaction://hlinkfile"/>
              </a:rPr>
              <a:t>les végétaux</a:t>
            </a:r>
            <a:r>
              <a:rPr lang="fr-FR" sz="2800" dirty="0"/>
              <a:t>. </a:t>
            </a:r>
          </a:p>
          <a:p>
            <a:pPr>
              <a:lnSpc>
                <a:spcPct val="80000"/>
              </a:lnSpc>
            </a:pPr>
            <a:r>
              <a:rPr lang="fr-FR" sz="2800" dirty="0"/>
              <a:t>Ces substances organiques sont entre autres du glucose (sucre), des protéines et des graisses. Elles entrent dans la composition de notre alimentation, et d’une manière générale, dans celle de tous les êtres vivants. </a:t>
            </a:r>
          </a:p>
        </p:txBody>
      </p:sp>
      <p:sp>
        <p:nvSpPr>
          <p:cNvPr id="31749" name="Text Box 5"/>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31750" name="AutoShape 6"/>
          <p:cNvSpPr>
            <a:spLocks noChangeArrowheads="1"/>
          </p:cNvSpPr>
          <p:nvPr/>
        </p:nvSpPr>
        <p:spPr bwMode="auto">
          <a:xfrm>
            <a:off x="468313" y="6597650"/>
            <a:ext cx="86360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9" name="Image 8" descr="2012 Martinique_60 Algue Halimède ou Monnaie de Poséïdon.jpg"/>
          <p:cNvPicPr>
            <a:picLocks noChangeAspect="1"/>
          </p:cNvPicPr>
          <p:nvPr/>
        </p:nvPicPr>
        <p:blipFill>
          <a:blip r:embed="rId3" cstate="print"/>
          <a:stretch>
            <a:fillRect/>
          </a:stretch>
        </p:blipFill>
        <p:spPr>
          <a:xfrm>
            <a:off x="5796136" y="4221088"/>
            <a:ext cx="2880000"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lgn="ctr"/>
            <a:r>
              <a:rPr lang="fr-FR"/>
              <a:t>Les végétaux</a:t>
            </a:r>
          </a:p>
        </p:txBody>
      </p:sp>
      <p:sp>
        <p:nvSpPr>
          <p:cNvPr id="4099" name="Rectangle 3"/>
          <p:cNvSpPr>
            <a:spLocks noGrp="1" noChangeArrowheads="1"/>
          </p:cNvSpPr>
          <p:nvPr>
            <p:ph type="body" idx="4294967295"/>
          </p:nvPr>
        </p:nvSpPr>
        <p:spPr>
          <a:xfrm>
            <a:off x="0" y="1905000"/>
            <a:ext cx="8229600" cy="2460625"/>
          </a:xfrm>
        </p:spPr>
        <p:txBody>
          <a:bodyPr/>
          <a:lstStyle/>
          <a:p>
            <a:pPr>
              <a:lnSpc>
                <a:spcPct val="80000"/>
              </a:lnSpc>
            </a:pPr>
            <a:r>
              <a:rPr lang="fr-FR" sz="2800"/>
              <a:t>De plus cette réaction chimique (la </a:t>
            </a:r>
            <a:r>
              <a:rPr lang="fr-FR" sz="2800" b="1"/>
              <a:t>photosynthèse</a:t>
            </a:r>
            <a:r>
              <a:rPr lang="fr-FR" sz="2800"/>
              <a:t>) génère un déchet : l'oxygène.</a:t>
            </a:r>
          </a:p>
          <a:p>
            <a:pPr>
              <a:lnSpc>
                <a:spcPct val="80000"/>
              </a:lnSpc>
            </a:pPr>
            <a:r>
              <a:rPr lang="fr-FR" sz="2800"/>
              <a:t>Les végétaux marins à eux seuls, produisent 70% de l’oxygène terrestre.</a:t>
            </a:r>
            <a:br>
              <a:rPr lang="fr-FR" sz="2800"/>
            </a:br>
            <a:r>
              <a:rPr lang="fr-FR" sz="2800"/>
              <a:t>L'essentiel de cette biomasse est invisible : c'est </a:t>
            </a:r>
            <a:r>
              <a:rPr lang="fr-FR" sz="2800">
                <a:hlinkClick r:id="rId2" action="ppaction://hlinkfile"/>
              </a:rPr>
              <a:t>le plancton végétal (</a:t>
            </a:r>
            <a:r>
              <a:rPr lang="fr-FR" sz="2800" b="1">
                <a:hlinkClick r:id="rId2" action="ppaction://hlinkfile"/>
              </a:rPr>
              <a:t>phytoplancton</a:t>
            </a:r>
            <a:r>
              <a:rPr lang="fr-FR" sz="2800">
                <a:hlinkClick r:id="rId2" action="ppaction://hlinkfile"/>
              </a:rPr>
              <a:t>)</a:t>
            </a:r>
            <a:r>
              <a:rPr lang="fr-FR" sz="2800"/>
              <a:t>.</a:t>
            </a:r>
          </a:p>
        </p:txBody>
      </p:sp>
      <p:sp>
        <p:nvSpPr>
          <p:cNvPr id="4100" name="Text Box 4"/>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4101" name="AutoShape 5"/>
          <p:cNvSpPr>
            <a:spLocks noChangeArrowheads="1"/>
          </p:cNvSpPr>
          <p:nvPr/>
        </p:nvSpPr>
        <p:spPr bwMode="auto">
          <a:xfrm>
            <a:off x="468313" y="6597650"/>
            <a:ext cx="86360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6" name="Picture 2" descr="http://www.lablogatoire.com/wp-content/uploads/2007/05/plancton.jpg"/>
          <p:cNvPicPr>
            <a:picLocks noChangeAspect="1" noChangeArrowheads="1"/>
          </p:cNvPicPr>
          <p:nvPr/>
        </p:nvPicPr>
        <p:blipFill>
          <a:blip r:embed="rId3" cstate="print"/>
          <a:srcRect/>
          <a:stretch>
            <a:fillRect/>
          </a:stretch>
        </p:blipFill>
        <p:spPr bwMode="auto">
          <a:xfrm>
            <a:off x="2411760" y="4437112"/>
            <a:ext cx="4513312" cy="1714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algn="ctr"/>
            <a:r>
              <a:rPr lang="fr-FR"/>
              <a:t>Les végétaux</a:t>
            </a:r>
          </a:p>
        </p:txBody>
      </p:sp>
      <p:sp>
        <p:nvSpPr>
          <p:cNvPr id="32771" name="Rectangle 3"/>
          <p:cNvSpPr>
            <a:spLocks noGrp="1" noChangeArrowheads="1"/>
          </p:cNvSpPr>
          <p:nvPr>
            <p:ph type="body" idx="4294967295"/>
          </p:nvPr>
        </p:nvSpPr>
        <p:spPr>
          <a:xfrm>
            <a:off x="0" y="1905000"/>
            <a:ext cx="8229600" cy="2892425"/>
          </a:xfrm>
        </p:spPr>
        <p:txBody>
          <a:bodyPr/>
          <a:lstStyle/>
          <a:p>
            <a:pPr>
              <a:buFontTx/>
              <a:buNone/>
            </a:pPr>
            <a:r>
              <a:rPr lang="fr-FR" sz="2800" dirty="0"/>
              <a:t>On classe les végétaux en fonction de 2 critères :</a:t>
            </a:r>
          </a:p>
          <a:p>
            <a:r>
              <a:rPr lang="fr-FR" sz="2800" dirty="0"/>
              <a:t>Les plantes phanérogames (posidonies) ont des fleurs, feuilles, racines.</a:t>
            </a:r>
          </a:p>
          <a:p>
            <a:r>
              <a:rPr lang="fr-FR" sz="2800" dirty="0"/>
              <a:t>les algues, qui n'ont rien de tout ça, comptent environ 90 000 espèces.</a:t>
            </a:r>
          </a:p>
        </p:txBody>
      </p:sp>
      <p:sp>
        <p:nvSpPr>
          <p:cNvPr id="32772" name="Text Box 4"/>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32773" name="AutoShape 5"/>
          <p:cNvSpPr>
            <a:spLocks noChangeArrowheads="1"/>
          </p:cNvSpPr>
          <p:nvPr/>
        </p:nvSpPr>
        <p:spPr bwMode="auto">
          <a:xfrm>
            <a:off x="468313" y="6597650"/>
            <a:ext cx="86360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6" name="Picture 6" descr="Palmaria palmata"/>
          <p:cNvPicPr>
            <a:picLocks noChangeAspect="1" noChangeArrowheads="1"/>
          </p:cNvPicPr>
          <p:nvPr/>
        </p:nvPicPr>
        <p:blipFill>
          <a:blip r:embed="rId2" cstate="print"/>
          <a:srcRect/>
          <a:stretch>
            <a:fillRect/>
          </a:stretch>
        </p:blipFill>
        <p:spPr bwMode="auto">
          <a:xfrm>
            <a:off x="5148064" y="4365104"/>
            <a:ext cx="2880000"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5" descr="posidonie_zoom"/>
          <p:cNvPicPr>
            <a:picLocks noChangeAspect="1" noChangeArrowheads="1"/>
          </p:cNvPicPr>
          <p:nvPr/>
        </p:nvPicPr>
        <p:blipFill>
          <a:blip r:embed="rId3" cstate="print"/>
          <a:srcRect/>
          <a:stretch>
            <a:fillRect/>
          </a:stretch>
        </p:blipFill>
        <p:spPr bwMode="auto">
          <a:xfrm>
            <a:off x="1475656" y="4365104"/>
            <a:ext cx="2880162"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92100"/>
            <a:ext cx="8229600" cy="976660"/>
          </a:xfrm>
        </p:spPr>
        <p:txBody>
          <a:bodyPr/>
          <a:lstStyle/>
          <a:p>
            <a:pPr algn="ctr"/>
            <a:r>
              <a:rPr lang="fr-FR" dirty="0">
                <a:solidFill>
                  <a:schemeClr val="tx1">
                    <a:lumMod val="50000"/>
                  </a:schemeClr>
                </a:solidFill>
              </a:rPr>
              <a:t>Le règne animal</a:t>
            </a:r>
          </a:p>
        </p:txBody>
      </p:sp>
      <p:pic>
        <p:nvPicPr>
          <p:cNvPr id="41988" name="Picture 4"/>
          <p:cNvPicPr>
            <a:picLocks noChangeAspect="1" noChangeArrowheads="1"/>
          </p:cNvPicPr>
          <p:nvPr/>
        </p:nvPicPr>
        <p:blipFill>
          <a:blip r:embed="rId2" cstate="print"/>
          <a:srcRect/>
          <a:stretch>
            <a:fillRect/>
          </a:stretch>
        </p:blipFill>
        <p:spPr bwMode="auto">
          <a:xfrm>
            <a:off x="2987824" y="1340768"/>
            <a:ext cx="3486150" cy="5373687"/>
          </a:xfrm>
          <a:prstGeom prst="rect">
            <a:avLst/>
          </a:prstGeom>
          <a:noFill/>
          <a:ln w="9525">
            <a:noFill/>
            <a:miter lim="800000"/>
            <a:headEnd/>
            <a:tailEnd/>
          </a:ln>
          <a:effectLst/>
        </p:spPr>
      </p:pic>
      <p:sp>
        <p:nvSpPr>
          <p:cNvPr id="41989" name="Text Box 5"/>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41990" name="AutoShape 6"/>
          <p:cNvSpPr>
            <a:spLocks noChangeArrowheads="1"/>
          </p:cNvSpPr>
          <p:nvPr/>
        </p:nvSpPr>
        <p:spPr bwMode="auto">
          <a:xfrm>
            <a:off x="1258888" y="6597650"/>
            <a:ext cx="7885112"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algn="ctr"/>
            <a:r>
              <a:rPr lang="fr-FR" dirty="0">
                <a:solidFill>
                  <a:srgbClr val="FFC000"/>
                </a:solidFill>
              </a:rPr>
              <a:t>Les spongiaires</a:t>
            </a:r>
          </a:p>
        </p:txBody>
      </p:sp>
      <p:sp>
        <p:nvSpPr>
          <p:cNvPr id="49159" name="Rectangle 7"/>
          <p:cNvSpPr>
            <a:spLocks noGrp="1" noChangeArrowheads="1"/>
          </p:cNvSpPr>
          <p:nvPr>
            <p:ph type="body" sz="half" idx="1"/>
          </p:nvPr>
        </p:nvSpPr>
        <p:spPr/>
        <p:txBody>
          <a:bodyPr/>
          <a:lstStyle/>
          <a:p>
            <a:pPr>
              <a:buFontTx/>
              <a:buNone/>
            </a:pPr>
            <a:r>
              <a:rPr lang="fr-FR" dirty="0">
                <a:solidFill>
                  <a:srgbClr val="FFC000"/>
                </a:solidFill>
              </a:rPr>
              <a:t>4000 espèces</a:t>
            </a:r>
          </a:p>
        </p:txBody>
      </p:sp>
      <p:pic>
        <p:nvPicPr>
          <p:cNvPr id="49155" name="Picture 3"/>
          <p:cNvPicPr>
            <a:picLocks noChangeAspect="1" noChangeArrowheads="1"/>
          </p:cNvPicPr>
          <p:nvPr/>
        </p:nvPicPr>
        <p:blipFill>
          <a:blip r:embed="rId2" cstate="print"/>
          <a:srcRect/>
          <a:stretch>
            <a:fillRect/>
          </a:stretch>
        </p:blipFill>
        <p:spPr bwMode="auto">
          <a:xfrm>
            <a:off x="5508104" y="1340768"/>
            <a:ext cx="3486150" cy="5373687"/>
          </a:xfrm>
          <a:prstGeom prst="rect">
            <a:avLst/>
          </a:prstGeom>
          <a:noFill/>
          <a:ln w="9525">
            <a:noFill/>
            <a:miter lim="800000"/>
            <a:headEnd/>
            <a:tailEnd/>
          </a:ln>
          <a:effectLst/>
        </p:spPr>
      </p:pic>
      <p:sp>
        <p:nvSpPr>
          <p:cNvPr id="49156" name="Text Box 4"/>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49158" name="AutoShape 6"/>
          <p:cNvSpPr>
            <a:spLocks noChangeArrowheads="1"/>
          </p:cNvSpPr>
          <p:nvPr/>
        </p:nvSpPr>
        <p:spPr bwMode="auto">
          <a:xfrm>
            <a:off x="7596336" y="4869160"/>
            <a:ext cx="1008062" cy="936625"/>
          </a:xfrm>
          <a:prstGeom prst="roundRect">
            <a:avLst>
              <a:gd name="adj" fmla="val 16667"/>
            </a:avLst>
          </a:prstGeom>
          <a:noFill/>
          <a:ln w="38100">
            <a:solidFill>
              <a:srgbClr val="FF0000"/>
            </a:solidFill>
            <a:round/>
            <a:headEnd/>
            <a:tailEnd/>
          </a:ln>
          <a:effectLst/>
        </p:spPr>
        <p:txBody>
          <a:bodyPr wrap="none" anchor="ctr"/>
          <a:lstStyle/>
          <a:p>
            <a:endParaRPr lang="fr-FR"/>
          </a:p>
        </p:txBody>
      </p:sp>
      <p:sp>
        <p:nvSpPr>
          <p:cNvPr id="49161" name="AutoShape 9"/>
          <p:cNvSpPr>
            <a:spLocks noChangeArrowheads="1"/>
          </p:cNvSpPr>
          <p:nvPr/>
        </p:nvSpPr>
        <p:spPr bwMode="auto">
          <a:xfrm>
            <a:off x="1258888" y="6597650"/>
            <a:ext cx="100965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8" name="Image 7" descr="photo 2011 St Quay AC _0018  Eponge-balle.jpg"/>
          <p:cNvPicPr>
            <a:picLocks noChangeAspect="1"/>
          </p:cNvPicPr>
          <p:nvPr/>
        </p:nvPicPr>
        <p:blipFill>
          <a:blip r:embed="rId3" cstate="print"/>
          <a:stretch>
            <a:fillRect/>
          </a:stretch>
        </p:blipFill>
        <p:spPr>
          <a:xfrm>
            <a:off x="1475656" y="2564904"/>
            <a:ext cx="2878296" cy="2160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a:r>
              <a:rPr lang="fr-FR"/>
              <a:t>Les spongiaires</a:t>
            </a:r>
          </a:p>
        </p:txBody>
      </p:sp>
      <p:sp>
        <p:nvSpPr>
          <p:cNvPr id="5123" name="Rectangle 3"/>
          <p:cNvSpPr>
            <a:spLocks noGrp="1" noChangeArrowheads="1"/>
          </p:cNvSpPr>
          <p:nvPr>
            <p:ph type="body" idx="1"/>
          </p:nvPr>
        </p:nvSpPr>
        <p:spPr>
          <a:xfrm>
            <a:off x="457200" y="1905000"/>
            <a:ext cx="8229600" cy="2316163"/>
          </a:xfrm>
        </p:spPr>
        <p:txBody>
          <a:bodyPr/>
          <a:lstStyle/>
          <a:p>
            <a:pPr>
              <a:lnSpc>
                <a:spcPct val="90000"/>
              </a:lnSpc>
            </a:pPr>
            <a:r>
              <a:rPr lang="fr-FR" sz="2400" dirty="0">
                <a:hlinkClick r:id="rId2" action="ppaction://hlinkfile"/>
              </a:rPr>
              <a:t>Les éponges</a:t>
            </a:r>
            <a:r>
              <a:rPr lang="fr-FR" sz="2400" dirty="0"/>
              <a:t> comptent parmi les animaux les plus primitifs. Leurs cellules sont très peu différenciées, elles n'ont donc ni système nerveux ni tube digestif.</a:t>
            </a:r>
          </a:p>
          <a:p>
            <a:pPr>
              <a:lnSpc>
                <a:spcPct val="90000"/>
              </a:lnSpc>
            </a:pPr>
            <a:r>
              <a:rPr lang="fr-FR" sz="2400" dirty="0"/>
              <a:t>Elles n'ont pas de forme parfaitement définie et s'adaptent à la forme du support sur lequel elles se fixent.</a:t>
            </a:r>
          </a:p>
        </p:txBody>
      </p:sp>
      <p:sp>
        <p:nvSpPr>
          <p:cNvPr id="5127" name="Text Box 7"/>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5128" name="AutoShape 8"/>
          <p:cNvSpPr>
            <a:spLocks noChangeArrowheads="1"/>
          </p:cNvSpPr>
          <p:nvPr/>
        </p:nvSpPr>
        <p:spPr bwMode="auto">
          <a:xfrm>
            <a:off x="1258888" y="6597650"/>
            <a:ext cx="100965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10" name="Picture 4" descr="06 Eponges Pinceau"/>
          <p:cNvPicPr>
            <a:picLocks noChangeAspect="1" noChangeArrowheads="1"/>
          </p:cNvPicPr>
          <p:nvPr/>
        </p:nvPicPr>
        <p:blipFill>
          <a:blip r:embed="rId3" cstate="print"/>
          <a:srcRect/>
          <a:stretch>
            <a:fillRect/>
          </a:stretch>
        </p:blipFill>
        <p:spPr bwMode="auto">
          <a:xfrm>
            <a:off x="3491880" y="3933056"/>
            <a:ext cx="2879675"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a:r>
              <a:rPr lang="fr-FR"/>
              <a:t>Les spongiaires</a:t>
            </a:r>
            <a:br>
              <a:rPr lang="fr-FR"/>
            </a:br>
            <a:r>
              <a:rPr lang="fr-FR" sz="3200"/>
              <a:t>Alimentation</a:t>
            </a:r>
          </a:p>
        </p:txBody>
      </p:sp>
      <p:sp>
        <p:nvSpPr>
          <p:cNvPr id="9219" name="Rectangle 3"/>
          <p:cNvSpPr>
            <a:spLocks noGrp="1" noChangeArrowheads="1"/>
          </p:cNvSpPr>
          <p:nvPr>
            <p:ph type="body" idx="1"/>
          </p:nvPr>
        </p:nvSpPr>
        <p:spPr>
          <a:xfrm>
            <a:off x="457200" y="1905000"/>
            <a:ext cx="8229600" cy="2028825"/>
          </a:xfrm>
        </p:spPr>
        <p:txBody>
          <a:bodyPr/>
          <a:lstStyle/>
          <a:p>
            <a:pPr>
              <a:lnSpc>
                <a:spcPct val="80000"/>
              </a:lnSpc>
            </a:pPr>
            <a:r>
              <a:rPr lang="fr-FR" sz="2400"/>
              <a:t>Elles se nourrissent par filtration active : certaines cellules sont munies de </a:t>
            </a:r>
            <a:r>
              <a:rPr lang="fr-FR" sz="2400" b="1"/>
              <a:t>flagelles</a:t>
            </a:r>
            <a:r>
              <a:rPr lang="fr-FR" sz="2400"/>
              <a:t> dont le mouvement incessant crée un flux d'eau permanent.</a:t>
            </a:r>
            <a:br>
              <a:rPr lang="fr-FR" sz="2400"/>
            </a:br>
            <a:r>
              <a:rPr lang="fr-FR" sz="2400"/>
              <a:t>L'eau est aspirée à travers les parois de l'éponge et ressort par le ou les orifices (</a:t>
            </a:r>
            <a:r>
              <a:rPr lang="fr-FR" sz="2400" b="1"/>
              <a:t>oscules</a:t>
            </a:r>
            <a:r>
              <a:rPr lang="fr-FR" sz="2400"/>
              <a:t>) à son sommet (à l'inverse des </a:t>
            </a:r>
            <a:r>
              <a:rPr lang="fr-FR" sz="2400">
                <a:hlinkClick r:id="rId2" action="ppaction://hlinkfile"/>
              </a:rPr>
              <a:t>ascidies</a:t>
            </a:r>
            <a:r>
              <a:rPr lang="fr-FR" sz="2400"/>
              <a:t>).</a:t>
            </a:r>
          </a:p>
        </p:txBody>
      </p:sp>
      <p:sp>
        <p:nvSpPr>
          <p:cNvPr id="9221" name="Text Box 5"/>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9222" name="AutoShape 6"/>
          <p:cNvSpPr>
            <a:spLocks noChangeArrowheads="1"/>
          </p:cNvSpPr>
          <p:nvPr/>
        </p:nvSpPr>
        <p:spPr bwMode="auto">
          <a:xfrm>
            <a:off x="1258888" y="6597650"/>
            <a:ext cx="100965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8" name="Picture 4" descr="DSCN1103"/>
          <p:cNvPicPr>
            <a:picLocks noChangeAspect="1" noChangeArrowheads="1"/>
          </p:cNvPicPr>
          <p:nvPr/>
        </p:nvPicPr>
        <p:blipFill>
          <a:blip r:embed="rId3" cstate="print"/>
          <a:srcRect/>
          <a:stretch>
            <a:fillRect/>
          </a:stretch>
        </p:blipFill>
        <p:spPr bwMode="auto">
          <a:xfrm>
            <a:off x="1763688" y="3861048"/>
            <a:ext cx="2879675"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4" descr="12 Eponges Cheminées"/>
          <p:cNvPicPr>
            <a:picLocks noChangeAspect="1" noChangeArrowheads="1"/>
          </p:cNvPicPr>
          <p:nvPr/>
        </p:nvPicPr>
        <p:blipFill>
          <a:blip r:embed="rId4" cstate="print"/>
          <a:srcRect/>
          <a:stretch>
            <a:fillRect/>
          </a:stretch>
        </p:blipFill>
        <p:spPr bwMode="auto">
          <a:xfrm>
            <a:off x="5004048" y="3861048"/>
            <a:ext cx="2879675"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a:r>
              <a:rPr lang="fr-FR"/>
              <a:t>Les spongiaires</a:t>
            </a:r>
            <a:br>
              <a:rPr lang="fr-FR"/>
            </a:br>
            <a:r>
              <a:rPr lang="fr-FR" sz="3200"/>
              <a:t>Reproduction</a:t>
            </a:r>
          </a:p>
        </p:txBody>
      </p:sp>
      <p:sp>
        <p:nvSpPr>
          <p:cNvPr id="7171" name="Rectangle 3"/>
          <p:cNvSpPr>
            <a:spLocks noGrp="1" noChangeArrowheads="1"/>
          </p:cNvSpPr>
          <p:nvPr>
            <p:ph type="body" idx="1"/>
          </p:nvPr>
        </p:nvSpPr>
        <p:spPr>
          <a:xfrm>
            <a:off x="457200" y="1905000"/>
            <a:ext cx="8229600" cy="2676525"/>
          </a:xfrm>
        </p:spPr>
        <p:txBody>
          <a:bodyPr/>
          <a:lstStyle/>
          <a:p>
            <a:pPr>
              <a:lnSpc>
                <a:spcPct val="80000"/>
              </a:lnSpc>
            </a:pPr>
            <a:r>
              <a:rPr lang="fr-FR" sz="2800"/>
              <a:t>La plupart des éponges sont hermaphrodites.</a:t>
            </a:r>
          </a:p>
          <a:p>
            <a:pPr>
              <a:lnSpc>
                <a:spcPct val="80000"/>
              </a:lnSpc>
            </a:pPr>
            <a:r>
              <a:rPr lang="fr-FR" sz="2800"/>
              <a:t>Les éponges sont aussi capables de régénérer des parties perdues.</a:t>
            </a:r>
            <a:br>
              <a:rPr lang="fr-FR" sz="2800"/>
            </a:br>
            <a:r>
              <a:rPr lang="fr-FR" sz="2800"/>
              <a:t>Elles utilisent cette capacité pour se reproduire de manière asexuée. Des fragments détachés peuvent reformer une éponge entière (</a:t>
            </a:r>
            <a:r>
              <a:rPr lang="fr-FR" sz="2800" b="1"/>
              <a:t>scissiparité</a:t>
            </a:r>
            <a:r>
              <a:rPr lang="fr-FR" sz="2800"/>
              <a:t>). </a:t>
            </a:r>
          </a:p>
        </p:txBody>
      </p:sp>
      <p:sp>
        <p:nvSpPr>
          <p:cNvPr id="7172" name="Text Box 4"/>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7173" name="AutoShape 5"/>
          <p:cNvSpPr>
            <a:spLocks noChangeArrowheads="1"/>
          </p:cNvSpPr>
          <p:nvPr/>
        </p:nvSpPr>
        <p:spPr bwMode="auto">
          <a:xfrm>
            <a:off x="1258888" y="6597650"/>
            <a:ext cx="100965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7" name="Picture 7"/>
          <p:cNvPicPr>
            <a:picLocks noChangeAspect="1" noChangeArrowheads="1"/>
          </p:cNvPicPr>
          <p:nvPr/>
        </p:nvPicPr>
        <p:blipFill>
          <a:blip r:embed="rId2" cstate="print"/>
          <a:srcRect t="20002" b="9990"/>
          <a:stretch>
            <a:fillRect/>
          </a:stretch>
        </p:blipFill>
        <p:spPr bwMode="auto">
          <a:xfrm>
            <a:off x="3707904" y="4365104"/>
            <a:ext cx="2880000" cy="15121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solidFill>
            <a:schemeClr val="tx1"/>
          </a:solidFill>
        </p:spPr>
        <p:txBody>
          <a:bodyPr/>
          <a:lstStyle/>
          <a:p>
            <a:r>
              <a:rPr lang="fr-FR" dirty="0" smtClean="0">
                <a:solidFill>
                  <a:srgbClr val="00B0F0"/>
                </a:solidFill>
              </a:rPr>
              <a:t>Les cnidaires</a:t>
            </a:r>
            <a:endParaRPr lang="fr-FR" dirty="0">
              <a:solidFill>
                <a:srgbClr val="00B0F0"/>
              </a:solidFill>
            </a:endParaRPr>
          </a:p>
        </p:txBody>
      </p:sp>
      <p:sp>
        <p:nvSpPr>
          <p:cNvPr id="53251" name="Rectangle 3"/>
          <p:cNvSpPr>
            <a:spLocks noGrp="1" noChangeArrowheads="1"/>
          </p:cNvSpPr>
          <p:nvPr>
            <p:ph type="body" sz="half" idx="1"/>
          </p:nvPr>
        </p:nvSpPr>
        <p:spPr>
          <a:solidFill>
            <a:schemeClr val="tx1"/>
          </a:solidFill>
        </p:spPr>
        <p:txBody>
          <a:bodyPr/>
          <a:lstStyle/>
          <a:p>
            <a:r>
              <a:rPr lang="fr-FR" dirty="0" smtClean="0">
                <a:solidFill>
                  <a:srgbClr val="00B0F0"/>
                </a:solidFill>
              </a:rPr>
              <a:t>10000 espèces</a:t>
            </a:r>
            <a:endParaRPr lang="fr-FR" dirty="0">
              <a:solidFill>
                <a:srgbClr val="00B0F0"/>
              </a:solidFill>
            </a:endParaRPr>
          </a:p>
        </p:txBody>
      </p:sp>
      <p:sp>
        <p:nvSpPr>
          <p:cNvPr id="11" name="Espace réservé du contenu 10"/>
          <p:cNvSpPr>
            <a:spLocks noGrp="1"/>
          </p:cNvSpPr>
          <p:nvPr>
            <p:ph sz="half" idx="2"/>
          </p:nvPr>
        </p:nvSpPr>
        <p:spPr/>
        <p:txBody>
          <a:bodyPr/>
          <a:lstStyle/>
          <a:p>
            <a:endParaRPr lang="fr-FR" dirty="0"/>
          </a:p>
        </p:txBody>
      </p:sp>
      <p:pic>
        <p:nvPicPr>
          <p:cNvPr id="53252" name="Picture 4"/>
          <p:cNvPicPr>
            <a:picLocks noChangeAspect="1" noChangeArrowheads="1"/>
          </p:cNvPicPr>
          <p:nvPr/>
        </p:nvPicPr>
        <p:blipFill>
          <a:blip r:embed="rId2" cstate="print"/>
          <a:srcRect/>
          <a:stretch>
            <a:fillRect/>
          </a:stretch>
        </p:blipFill>
        <p:spPr bwMode="auto">
          <a:xfrm>
            <a:off x="5220072" y="1124744"/>
            <a:ext cx="3635896" cy="5373687"/>
          </a:xfrm>
          <a:prstGeom prst="rect">
            <a:avLst/>
          </a:prstGeom>
          <a:noFill/>
          <a:ln w="9525">
            <a:noFill/>
            <a:miter lim="800000"/>
            <a:headEnd/>
            <a:tailEnd/>
          </a:ln>
          <a:effectLst/>
        </p:spPr>
      </p:pic>
      <p:sp>
        <p:nvSpPr>
          <p:cNvPr id="53253" name="Text Box 5"/>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53254" name="AutoShape 6"/>
          <p:cNvSpPr>
            <a:spLocks noChangeArrowheads="1"/>
          </p:cNvSpPr>
          <p:nvPr/>
        </p:nvSpPr>
        <p:spPr bwMode="auto">
          <a:xfrm>
            <a:off x="5652120" y="4293096"/>
            <a:ext cx="1008062" cy="936625"/>
          </a:xfrm>
          <a:prstGeom prst="roundRect">
            <a:avLst>
              <a:gd name="adj" fmla="val 16667"/>
            </a:avLst>
          </a:prstGeom>
          <a:noFill/>
          <a:ln w="38100">
            <a:solidFill>
              <a:srgbClr val="FF0000"/>
            </a:solidFill>
            <a:round/>
            <a:headEnd/>
            <a:tailEnd/>
          </a:ln>
          <a:effectLst/>
        </p:spPr>
        <p:txBody>
          <a:bodyPr wrap="none" anchor="ctr"/>
          <a:lstStyle/>
          <a:p>
            <a:endParaRPr lang="fr-FR"/>
          </a:p>
        </p:txBody>
      </p:sp>
      <p:sp>
        <p:nvSpPr>
          <p:cNvPr id="53256" name="AutoShape 8"/>
          <p:cNvSpPr>
            <a:spLocks noChangeArrowheads="1"/>
          </p:cNvSpPr>
          <p:nvPr/>
        </p:nvSpPr>
        <p:spPr bwMode="auto">
          <a:xfrm>
            <a:off x="2195513" y="6597650"/>
            <a:ext cx="86360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53260" name="Picture 12"/>
          <p:cNvPicPr>
            <a:picLocks noChangeAspect="1" noChangeArrowheads="1"/>
          </p:cNvPicPr>
          <p:nvPr/>
        </p:nvPicPr>
        <p:blipFill>
          <a:blip r:embed="rId3" cstate="print"/>
          <a:srcRect/>
          <a:stretch>
            <a:fillRect/>
          </a:stretch>
        </p:blipFill>
        <p:spPr bwMode="auto">
          <a:xfrm>
            <a:off x="107505" y="2780928"/>
            <a:ext cx="5328591" cy="292893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2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dendronephthya_sp2"/>
          <p:cNvPicPr>
            <a:picLocks noChangeAspect="1" noChangeArrowheads="1"/>
          </p:cNvPicPr>
          <p:nvPr/>
        </p:nvPicPr>
        <p:blipFill>
          <a:blip r:embed="rId2" cstate="print"/>
          <a:srcRect/>
          <a:stretch>
            <a:fillRect/>
          </a:stretch>
        </p:blipFill>
        <p:spPr bwMode="auto">
          <a:xfrm>
            <a:off x="5651500" y="4365625"/>
            <a:ext cx="3333750" cy="2190750"/>
          </a:xfrm>
          <a:prstGeom prst="rect">
            <a:avLst/>
          </a:prstGeom>
          <a:noFill/>
        </p:spPr>
      </p:pic>
      <p:pic>
        <p:nvPicPr>
          <p:cNvPr id="8204" name="Picture 12" descr="DSC06658"/>
          <p:cNvPicPr>
            <a:picLocks noChangeAspect="1" noChangeArrowheads="1"/>
          </p:cNvPicPr>
          <p:nvPr/>
        </p:nvPicPr>
        <p:blipFill>
          <a:blip r:embed="rId3" cstate="print"/>
          <a:srcRect/>
          <a:stretch>
            <a:fillRect/>
          </a:stretch>
        </p:blipFill>
        <p:spPr bwMode="auto">
          <a:xfrm>
            <a:off x="2771775" y="4365625"/>
            <a:ext cx="3355975" cy="2205038"/>
          </a:xfrm>
          <a:prstGeom prst="rect">
            <a:avLst/>
          </a:prstGeom>
          <a:noFill/>
        </p:spPr>
      </p:pic>
      <p:pic>
        <p:nvPicPr>
          <p:cNvPr id="8200" name="Picture 8" descr="pelagia_noctiluca5"/>
          <p:cNvPicPr>
            <a:picLocks noChangeAspect="1" noChangeArrowheads="1"/>
          </p:cNvPicPr>
          <p:nvPr/>
        </p:nvPicPr>
        <p:blipFill>
          <a:blip r:embed="rId4" cstate="print"/>
          <a:srcRect/>
          <a:stretch>
            <a:fillRect/>
          </a:stretch>
        </p:blipFill>
        <p:spPr bwMode="auto">
          <a:xfrm>
            <a:off x="107950" y="4365625"/>
            <a:ext cx="3333750" cy="2190750"/>
          </a:xfrm>
          <a:prstGeom prst="rect">
            <a:avLst/>
          </a:prstGeom>
          <a:noFill/>
        </p:spPr>
      </p:pic>
      <p:sp>
        <p:nvSpPr>
          <p:cNvPr id="8194" name="Rectangle 2"/>
          <p:cNvSpPr>
            <a:spLocks noGrp="1" noChangeArrowheads="1"/>
          </p:cNvSpPr>
          <p:nvPr>
            <p:ph type="title"/>
          </p:nvPr>
        </p:nvSpPr>
        <p:spPr/>
        <p:txBody>
          <a:bodyPr/>
          <a:lstStyle/>
          <a:p>
            <a:pPr algn="ctr"/>
            <a:r>
              <a:rPr lang="fr-FR"/>
              <a:t>Les cnidaires</a:t>
            </a:r>
          </a:p>
        </p:txBody>
      </p:sp>
      <p:sp>
        <p:nvSpPr>
          <p:cNvPr id="8195" name="Rectangle 3"/>
          <p:cNvSpPr>
            <a:spLocks noGrp="1" noChangeArrowheads="1"/>
          </p:cNvSpPr>
          <p:nvPr>
            <p:ph type="body" idx="1"/>
          </p:nvPr>
        </p:nvSpPr>
        <p:spPr>
          <a:xfrm>
            <a:off x="468313" y="1557338"/>
            <a:ext cx="8229600" cy="2592387"/>
          </a:xfrm>
        </p:spPr>
        <p:txBody>
          <a:bodyPr/>
          <a:lstStyle/>
          <a:p>
            <a:pPr>
              <a:lnSpc>
                <a:spcPct val="90000"/>
              </a:lnSpc>
            </a:pPr>
            <a:r>
              <a:rPr lang="fr-FR" sz="2400"/>
              <a:t>Les cnidaires sont des animaux "qui piquent", à symétrie radiale.</a:t>
            </a:r>
          </a:p>
          <a:p>
            <a:pPr>
              <a:lnSpc>
                <a:spcPct val="90000"/>
              </a:lnSpc>
            </a:pPr>
            <a:r>
              <a:rPr lang="fr-FR" sz="2400"/>
              <a:t>Ils chassent et se défendent grâce à leurs harpons empoisonnés.</a:t>
            </a:r>
          </a:p>
          <a:p>
            <a:pPr>
              <a:lnSpc>
                <a:spcPct val="90000"/>
              </a:lnSpc>
            </a:pPr>
            <a:r>
              <a:rPr lang="fr-FR" sz="2400"/>
              <a:t>Ils possèdent des cellules nerveuses, qui leur permettent des mouvements coordonnés, comme pousser une proie vers leur cavité gastrique au moyen de leurs tentacules.</a:t>
            </a:r>
          </a:p>
        </p:txBody>
      </p:sp>
      <p:sp>
        <p:nvSpPr>
          <p:cNvPr id="8205" name="Text Box 13"/>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8206" name="AutoShape 14"/>
          <p:cNvSpPr>
            <a:spLocks noChangeArrowheads="1"/>
          </p:cNvSpPr>
          <p:nvPr/>
        </p:nvSpPr>
        <p:spPr bwMode="auto">
          <a:xfrm>
            <a:off x="2195513" y="6597650"/>
            <a:ext cx="86360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8208" name="Picture 16"/>
          <p:cNvPicPr>
            <a:picLocks noChangeAspect="1" noChangeArrowheads="1"/>
          </p:cNvPicPr>
          <p:nvPr/>
        </p:nvPicPr>
        <p:blipFill>
          <a:blip r:embed="rId5" cstate="print"/>
          <a:srcRect/>
          <a:stretch>
            <a:fillRect/>
          </a:stretch>
        </p:blipFill>
        <p:spPr bwMode="auto">
          <a:xfrm>
            <a:off x="3419872" y="4365104"/>
            <a:ext cx="5616624" cy="221997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2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0" name="Picture 10"/>
          <p:cNvPicPr>
            <a:picLocks noChangeAspect="1" noChangeArrowheads="1"/>
          </p:cNvPicPr>
          <p:nvPr/>
        </p:nvPicPr>
        <p:blipFill>
          <a:blip r:embed="rId3" cstate="print"/>
          <a:srcRect/>
          <a:stretch>
            <a:fillRect/>
          </a:stretch>
        </p:blipFill>
        <p:spPr bwMode="auto">
          <a:xfrm>
            <a:off x="2555875" y="1360488"/>
            <a:ext cx="6588125" cy="5497512"/>
          </a:xfrm>
          <a:prstGeom prst="rect">
            <a:avLst/>
          </a:prstGeom>
          <a:noFill/>
          <a:ln w="9525">
            <a:noFill/>
            <a:miter lim="800000"/>
            <a:headEnd/>
            <a:tailEnd/>
          </a:ln>
          <a:effectLst/>
        </p:spPr>
      </p:pic>
      <p:sp>
        <p:nvSpPr>
          <p:cNvPr id="51203" name="Rectangle 3"/>
          <p:cNvSpPr>
            <a:spLocks noGrp="1" noChangeArrowheads="1"/>
          </p:cNvSpPr>
          <p:nvPr>
            <p:ph type="title"/>
          </p:nvPr>
        </p:nvSpPr>
        <p:spPr/>
        <p:txBody>
          <a:bodyPr/>
          <a:lstStyle/>
          <a:p>
            <a:pPr algn="ctr"/>
            <a:r>
              <a:rPr lang="fr-FR"/>
              <a:t>Quelques définitions</a:t>
            </a:r>
          </a:p>
        </p:txBody>
      </p:sp>
      <p:sp>
        <p:nvSpPr>
          <p:cNvPr id="51204" name="Rectangle 4"/>
          <p:cNvSpPr>
            <a:spLocks noGrp="1" noChangeArrowheads="1"/>
          </p:cNvSpPr>
          <p:nvPr>
            <p:ph type="body" idx="1"/>
          </p:nvPr>
        </p:nvSpPr>
        <p:spPr>
          <a:xfrm>
            <a:off x="179388" y="1905000"/>
            <a:ext cx="2592387" cy="4548188"/>
          </a:xfrm>
        </p:spPr>
        <p:txBody>
          <a:bodyPr/>
          <a:lstStyle/>
          <a:p>
            <a:pPr>
              <a:lnSpc>
                <a:spcPct val="90000"/>
              </a:lnSpc>
            </a:pPr>
            <a:r>
              <a:rPr lang="fr-FR" sz="2000" dirty="0"/>
              <a:t>biotope + biocénose  = écosystème</a:t>
            </a:r>
          </a:p>
          <a:p>
            <a:pPr>
              <a:lnSpc>
                <a:spcPct val="90000"/>
              </a:lnSpc>
            </a:pPr>
            <a:r>
              <a:rPr lang="fr-FR" sz="2000" dirty="0"/>
              <a:t>Près du fond = benthique</a:t>
            </a:r>
          </a:p>
          <a:p>
            <a:pPr>
              <a:lnSpc>
                <a:spcPct val="90000"/>
              </a:lnSpc>
            </a:pPr>
            <a:r>
              <a:rPr lang="fr-FR" sz="2000" dirty="0"/>
              <a:t>Au large = pélagique</a:t>
            </a:r>
          </a:p>
          <a:p>
            <a:pPr>
              <a:lnSpc>
                <a:spcPct val="90000"/>
              </a:lnSpc>
            </a:pPr>
            <a:r>
              <a:rPr lang="fr-FR" sz="2000" dirty="0"/>
              <a:t>En pleine eau et porté par les courants = plancton</a:t>
            </a:r>
          </a:p>
          <a:p>
            <a:pPr>
              <a:lnSpc>
                <a:spcPct val="90000"/>
              </a:lnSpc>
            </a:pPr>
            <a:r>
              <a:rPr lang="fr-FR" sz="2000" dirty="0"/>
              <a:t>N'aime pas la lumière = </a:t>
            </a:r>
            <a:r>
              <a:rPr lang="fr-FR" sz="2000" dirty="0" err="1"/>
              <a:t>sciaphile</a:t>
            </a:r>
            <a:endParaRPr lang="fr-FR" sz="2000" dirty="0"/>
          </a:p>
        </p:txBody>
      </p:sp>
      <p:sp>
        <p:nvSpPr>
          <p:cNvPr id="51208" name="Text Box 8"/>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51209" name="AutoShape 9"/>
          <p:cNvSpPr>
            <a:spLocks noChangeArrowheads="1"/>
          </p:cNvSpPr>
          <p:nvPr/>
        </p:nvSpPr>
        <p:spPr bwMode="auto">
          <a:xfrm>
            <a:off x="0" y="6597650"/>
            <a:ext cx="53975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a:r>
              <a:rPr lang="fr-FR"/>
              <a:t>Les cnidaires</a:t>
            </a:r>
          </a:p>
        </p:txBody>
      </p:sp>
      <p:sp>
        <p:nvSpPr>
          <p:cNvPr id="10243" name="Rectangle 3"/>
          <p:cNvSpPr>
            <a:spLocks noGrp="1" noChangeArrowheads="1"/>
          </p:cNvSpPr>
          <p:nvPr>
            <p:ph type="body" idx="1"/>
          </p:nvPr>
        </p:nvSpPr>
        <p:spPr>
          <a:xfrm>
            <a:off x="457200" y="1905000"/>
            <a:ext cx="8229600" cy="2171700"/>
          </a:xfrm>
        </p:spPr>
        <p:txBody>
          <a:bodyPr/>
          <a:lstStyle/>
          <a:p>
            <a:pPr>
              <a:lnSpc>
                <a:spcPct val="90000"/>
              </a:lnSpc>
            </a:pPr>
            <a:r>
              <a:rPr lang="fr-FR" sz="2800"/>
              <a:t>La reproduction est le plus souvent asexuée : un nouvel individu se développe sur son parent, avant de s'en détacher (</a:t>
            </a:r>
            <a:r>
              <a:rPr lang="fr-FR" sz="2800" b="1"/>
              <a:t>bourgeonnement</a:t>
            </a:r>
            <a:r>
              <a:rPr lang="fr-FR" sz="2800"/>
              <a:t>).</a:t>
            </a:r>
          </a:p>
          <a:p>
            <a:pPr>
              <a:lnSpc>
                <a:spcPct val="90000"/>
              </a:lnSpc>
            </a:pPr>
            <a:r>
              <a:rPr lang="fr-FR" sz="2800"/>
              <a:t>Elle peut être aussi sexuée quand les conditions sont défavorables.</a:t>
            </a:r>
          </a:p>
        </p:txBody>
      </p:sp>
      <p:sp>
        <p:nvSpPr>
          <p:cNvPr id="10246" name="Text Box 6"/>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10247" name="AutoShape 7"/>
          <p:cNvSpPr>
            <a:spLocks noChangeArrowheads="1"/>
          </p:cNvSpPr>
          <p:nvPr/>
        </p:nvSpPr>
        <p:spPr bwMode="auto">
          <a:xfrm>
            <a:off x="2195513" y="6597650"/>
            <a:ext cx="86360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11" name="Image 10" descr="photo 2011 St Quay AC _0020 Anémone marguerite.jpg"/>
          <p:cNvPicPr>
            <a:picLocks noChangeAspect="1"/>
          </p:cNvPicPr>
          <p:nvPr/>
        </p:nvPicPr>
        <p:blipFill>
          <a:blip r:embed="rId2" cstate="print"/>
          <a:stretch>
            <a:fillRect/>
          </a:stretch>
        </p:blipFill>
        <p:spPr>
          <a:xfrm>
            <a:off x="1475656" y="4221088"/>
            <a:ext cx="2880000"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5" descr="DSCN1207"/>
          <p:cNvPicPr>
            <a:picLocks noChangeAspect="1" noChangeArrowheads="1"/>
          </p:cNvPicPr>
          <p:nvPr/>
        </p:nvPicPr>
        <p:blipFill>
          <a:blip r:embed="rId3" cstate="print"/>
          <a:srcRect/>
          <a:stretch>
            <a:fillRect/>
          </a:stretch>
        </p:blipFill>
        <p:spPr bwMode="auto">
          <a:xfrm>
            <a:off x="4860032" y="4221088"/>
            <a:ext cx="2879675"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82" name="Picture 10"/>
          <p:cNvPicPr>
            <a:picLocks noChangeAspect="1" noChangeArrowheads="1"/>
          </p:cNvPicPr>
          <p:nvPr/>
        </p:nvPicPr>
        <p:blipFill>
          <a:blip r:embed="rId2" cstate="print"/>
          <a:srcRect/>
          <a:stretch>
            <a:fillRect/>
          </a:stretch>
        </p:blipFill>
        <p:spPr bwMode="auto">
          <a:xfrm>
            <a:off x="0" y="4076700"/>
            <a:ext cx="5730875" cy="2549525"/>
          </a:xfrm>
          <a:prstGeom prst="rect">
            <a:avLst/>
          </a:prstGeom>
          <a:noFill/>
          <a:ln w="9525">
            <a:noFill/>
            <a:miter lim="800000"/>
            <a:headEnd/>
            <a:tailEnd/>
          </a:ln>
          <a:effectLst/>
        </p:spPr>
      </p:pic>
      <p:sp>
        <p:nvSpPr>
          <p:cNvPr id="54274" name="Rectangle 2"/>
          <p:cNvSpPr>
            <a:spLocks noGrp="1" noChangeArrowheads="1"/>
          </p:cNvSpPr>
          <p:nvPr>
            <p:ph type="title"/>
          </p:nvPr>
        </p:nvSpPr>
        <p:spPr/>
        <p:txBody>
          <a:bodyPr/>
          <a:lstStyle/>
          <a:p>
            <a:pPr algn="ctr"/>
            <a:r>
              <a:rPr lang="fr-FR" dirty="0">
                <a:solidFill>
                  <a:srgbClr val="FF66CC"/>
                </a:solidFill>
              </a:rPr>
              <a:t>Les vers</a:t>
            </a:r>
          </a:p>
        </p:txBody>
      </p:sp>
      <p:sp>
        <p:nvSpPr>
          <p:cNvPr id="54275" name="Rectangle 3"/>
          <p:cNvSpPr>
            <a:spLocks noGrp="1" noChangeArrowheads="1"/>
          </p:cNvSpPr>
          <p:nvPr>
            <p:ph type="body" sz="half" idx="1"/>
          </p:nvPr>
        </p:nvSpPr>
        <p:spPr>
          <a:xfrm>
            <a:off x="0" y="1844675"/>
            <a:ext cx="5651500" cy="2160588"/>
          </a:xfrm>
        </p:spPr>
        <p:txBody>
          <a:bodyPr/>
          <a:lstStyle/>
          <a:p>
            <a:pPr>
              <a:lnSpc>
                <a:spcPct val="90000"/>
              </a:lnSpc>
            </a:pPr>
            <a:r>
              <a:rPr lang="fr-FR" sz="2000" dirty="0">
                <a:solidFill>
                  <a:srgbClr val="FF66CC"/>
                </a:solidFill>
              </a:rPr>
              <a:t>En fait, les vers sont composés de plusieurs embranchements : les plathelminthes (vers plats), les annélides (spirographes, vers de feu),  les échiuriens (bonellies)...</a:t>
            </a:r>
          </a:p>
          <a:p>
            <a:pPr>
              <a:lnSpc>
                <a:spcPct val="90000"/>
              </a:lnSpc>
            </a:pPr>
            <a:r>
              <a:rPr lang="fr-FR" sz="2000" dirty="0">
                <a:solidFill>
                  <a:srgbClr val="FF66CC"/>
                </a:solidFill>
              </a:rPr>
              <a:t>21000 espèces</a:t>
            </a:r>
          </a:p>
        </p:txBody>
      </p:sp>
      <p:pic>
        <p:nvPicPr>
          <p:cNvPr id="54276" name="Picture 4"/>
          <p:cNvPicPr>
            <a:picLocks noChangeAspect="1" noChangeArrowheads="1"/>
          </p:cNvPicPr>
          <p:nvPr/>
        </p:nvPicPr>
        <p:blipFill>
          <a:blip r:embed="rId3" cstate="print"/>
          <a:srcRect/>
          <a:stretch>
            <a:fillRect/>
          </a:stretch>
        </p:blipFill>
        <p:spPr bwMode="auto">
          <a:xfrm>
            <a:off x="5657850" y="1196752"/>
            <a:ext cx="3486150" cy="5373687"/>
          </a:xfrm>
          <a:prstGeom prst="rect">
            <a:avLst/>
          </a:prstGeom>
          <a:noFill/>
          <a:ln w="9525">
            <a:noFill/>
            <a:miter lim="800000"/>
            <a:headEnd/>
            <a:tailEnd/>
          </a:ln>
          <a:effectLst/>
        </p:spPr>
      </p:pic>
      <p:sp>
        <p:nvSpPr>
          <p:cNvPr id="54277" name="Text Box 5"/>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54278" name="AutoShape 6"/>
          <p:cNvSpPr>
            <a:spLocks noChangeArrowheads="1"/>
          </p:cNvSpPr>
          <p:nvPr/>
        </p:nvSpPr>
        <p:spPr bwMode="auto">
          <a:xfrm>
            <a:off x="6084888" y="3860800"/>
            <a:ext cx="935037" cy="865188"/>
          </a:xfrm>
          <a:prstGeom prst="roundRect">
            <a:avLst>
              <a:gd name="adj" fmla="val 16667"/>
            </a:avLst>
          </a:prstGeom>
          <a:noFill/>
          <a:ln w="38100">
            <a:solidFill>
              <a:srgbClr val="FF0000"/>
            </a:solidFill>
            <a:round/>
            <a:headEnd/>
            <a:tailEnd/>
          </a:ln>
          <a:effectLst/>
        </p:spPr>
        <p:txBody>
          <a:bodyPr wrap="none" anchor="ctr"/>
          <a:lstStyle/>
          <a:p>
            <a:endParaRPr lang="fr-FR"/>
          </a:p>
        </p:txBody>
      </p:sp>
      <p:sp>
        <p:nvSpPr>
          <p:cNvPr id="54280" name="AutoShape 8"/>
          <p:cNvSpPr>
            <a:spLocks noChangeArrowheads="1"/>
          </p:cNvSpPr>
          <p:nvPr/>
        </p:nvSpPr>
        <p:spPr bwMode="auto">
          <a:xfrm>
            <a:off x="2987675" y="6597650"/>
            <a:ext cx="504825"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sp>
        <p:nvSpPr>
          <p:cNvPr id="54281" name="AutoShape 9"/>
          <p:cNvSpPr>
            <a:spLocks noChangeArrowheads="1"/>
          </p:cNvSpPr>
          <p:nvPr/>
        </p:nvSpPr>
        <p:spPr bwMode="auto">
          <a:xfrm>
            <a:off x="7812088" y="3500438"/>
            <a:ext cx="936625" cy="936625"/>
          </a:xfrm>
          <a:prstGeom prst="roundRect">
            <a:avLst>
              <a:gd name="adj" fmla="val 16667"/>
            </a:avLst>
          </a:prstGeom>
          <a:noFill/>
          <a:ln w="38100">
            <a:solidFill>
              <a:srgbClr val="FF0000"/>
            </a:solidFill>
            <a:round/>
            <a:headEnd/>
            <a:tailEnd/>
          </a:ln>
          <a:effectLst/>
        </p:spPr>
        <p:txBody>
          <a:bodyPr wrap="none" anchor="ctr"/>
          <a:lstStyle/>
          <a:p>
            <a:endParaRPr lang="fr-F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ctr"/>
            <a:r>
              <a:rPr lang="fr-FR"/>
              <a:t>Les vers</a:t>
            </a:r>
          </a:p>
        </p:txBody>
      </p:sp>
      <p:sp>
        <p:nvSpPr>
          <p:cNvPr id="11273" name="Text Box 9"/>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11274" name="AutoShape 10"/>
          <p:cNvSpPr>
            <a:spLocks noChangeArrowheads="1"/>
          </p:cNvSpPr>
          <p:nvPr/>
        </p:nvSpPr>
        <p:spPr bwMode="auto">
          <a:xfrm>
            <a:off x="2987675" y="6597650"/>
            <a:ext cx="504825"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13" name="Image 12" descr="Port de la Selva_13.jpg"/>
          <p:cNvPicPr>
            <a:picLocks noChangeAspect="1"/>
          </p:cNvPicPr>
          <p:nvPr/>
        </p:nvPicPr>
        <p:blipFill>
          <a:blip r:embed="rId2" cstate="print"/>
          <a:stretch>
            <a:fillRect/>
          </a:stretch>
        </p:blipFill>
        <p:spPr>
          <a:xfrm>
            <a:off x="1187624" y="1700808"/>
            <a:ext cx="2891294"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4" descr="DSCN1627"/>
          <p:cNvPicPr>
            <a:picLocks noChangeAspect="1" noChangeArrowheads="1"/>
          </p:cNvPicPr>
          <p:nvPr/>
        </p:nvPicPr>
        <p:blipFill>
          <a:blip r:embed="rId3" cstate="print"/>
          <a:srcRect/>
          <a:stretch>
            <a:fillRect/>
          </a:stretch>
        </p:blipFill>
        <p:spPr bwMode="auto">
          <a:xfrm>
            <a:off x="4788024" y="1700808"/>
            <a:ext cx="2880811"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6" descr="DSCN1112"/>
          <p:cNvPicPr>
            <a:picLocks noChangeAspect="1" noChangeArrowheads="1"/>
          </p:cNvPicPr>
          <p:nvPr/>
        </p:nvPicPr>
        <p:blipFill>
          <a:blip r:embed="rId4" cstate="print"/>
          <a:srcRect/>
          <a:stretch>
            <a:fillRect/>
          </a:stretch>
        </p:blipFill>
        <p:spPr bwMode="auto">
          <a:xfrm>
            <a:off x="4788024" y="3933056"/>
            <a:ext cx="2879514"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 17" descr="2012 Martinique_49 Vers de Feu.jpg"/>
          <p:cNvPicPr>
            <a:picLocks noChangeAspect="1"/>
          </p:cNvPicPr>
          <p:nvPr/>
        </p:nvPicPr>
        <p:blipFill>
          <a:blip r:embed="rId5" cstate="print"/>
          <a:stretch>
            <a:fillRect/>
          </a:stretch>
        </p:blipFill>
        <p:spPr>
          <a:xfrm>
            <a:off x="1187624" y="4005064"/>
            <a:ext cx="2879222"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ctr"/>
            <a:r>
              <a:rPr lang="fr-FR"/>
              <a:t>Les vers</a:t>
            </a:r>
          </a:p>
        </p:txBody>
      </p:sp>
      <p:sp>
        <p:nvSpPr>
          <p:cNvPr id="33795" name="Rectangle 3"/>
          <p:cNvSpPr>
            <a:spLocks noGrp="1" noChangeArrowheads="1"/>
          </p:cNvSpPr>
          <p:nvPr>
            <p:ph type="body" idx="1"/>
          </p:nvPr>
        </p:nvSpPr>
        <p:spPr>
          <a:xfrm>
            <a:off x="457200" y="1905000"/>
            <a:ext cx="4330700" cy="4619625"/>
          </a:xfrm>
        </p:spPr>
        <p:txBody>
          <a:bodyPr/>
          <a:lstStyle/>
          <a:p>
            <a:pPr>
              <a:lnSpc>
                <a:spcPct val="90000"/>
              </a:lnSpc>
              <a:buFontTx/>
              <a:buNone/>
            </a:pPr>
            <a:r>
              <a:rPr lang="fr-FR" sz="2400" dirty="0"/>
              <a:t>Avec les vers sont apparus des évolutions déterminantes :</a:t>
            </a:r>
          </a:p>
          <a:p>
            <a:pPr>
              <a:lnSpc>
                <a:spcPct val="90000"/>
              </a:lnSpc>
            </a:pPr>
            <a:r>
              <a:rPr lang="fr-FR" sz="2400" dirty="0"/>
              <a:t>une tête différenciée (tous)</a:t>
            </a:r>
          </a:p>
          <a:p>
            <a:pPr>
              <a:lnSpc>
                <a:spcPct val="90000"/>
              </a:lnSpc>
            </a:pPr>
            <a:r>
              <a:rPr lang="fr-FR" sz="2400" dirty="0"/>
              <a:t>la bilatéralité (tous)</a:t>
            </a:r>
          </a:p>
          <a:p>
            <a:pPr>
              <a:lnSpc>
                <a:spcPct val="90000"/>
              </a:lnSpc>
            </a:pPr>
            <a:r>
              <a:rPr lang="fr-FR" sz="2400" dirty="0"/>
              <a:t>une circulation (certains)</a:t>
            </a:r>
          </a:p>
          <a:p>
            <a:pPr>
              <a:lnSpc>
                <a:spcPct val="90000"/>
              </a:lnSpc>
            </a:pPr>
            <a:r>
              <a:rPr lang="fr-FR" sz="2400" dirty="0"/>
              <a:t>le déplacement (certains)</a:t>
            </a:r>
          </a:p>
          <a:p>
            <a:pPr>
              <a:lnSpc>
                <a:spcPct val="90000"/>
              </a:lnSpc>
            </a:pPr>
            <a:r>
              <a:rPr lang="fr-FR" sz="2400" dirty="0"/>
              <a:t>le cul : un système digestif à sens unique (certains. 3 feuillets cellulaires)</a:t>
            </a:r>
          </a:p>
        </p:txBody>
      </p:sp>
      <p:sp>
        <p:nvSpPr>
          <p:cNvPr id="33797" name="Text Box 5"/>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33799" name="AutoShape 7"/>
          <p:cNvSpPr>
            <a:spLocks noChangeArrowheads="1"/>
          </p:cNvSpPr>
          <p:nvPr/>
        </p:nvSpPr>
        <p:spPr bwMode="auto">
          <a:xfrm>
            <a:off x="2987675" y="6597650"/>
            <a:ext cx="504825"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sp>
        <p:nvSpPr>
          <p:cNvPr id="33800" name="Text Box 8"/>
          <p:cNvSpPr txBox="1">
            <a:spLocks noChangeArrowheads="1"/>
          </p:cNvSpPr>
          <p:nvPr/>
        </p:nvSpPr>
        <p:spPr bwMode="auto">
          <a:xfrm>
            <a:off x="5580112" y="5085184"/>
            <a:ext cx="2592387" cy="304800"/>
          </a:xfrm>
          <a:prstGeom prst="rect">
            <a:avLst/>
          </a:prstGeom>
          <a:noFill/>
          <a:ln w="9525">
            <a:noFill/>
            <a:miter lim="800000"/>
            <a:headEnd/>
            <a:tailEnd/>
          </a:ln>
          <a:effectLst/>
        </p:spPr>
        <p:txBody>
          <a:bodyPr wrap="none">
            <a:spAutoFit/>
          </a:bodyPr>
          <a:lstStyle/>
          <a:p>
            <a:r>
              <a:rPr lang="fr-FR" sz="1400" dirty="0"/>
              <a:t>Ver de feu</a:t>
            </a:r>
            <a:r>
              <a:rPr lang="fr-FR" sz="1200" dirty="0"/>
              <a:t> </a:t>
            </a:r>
            <a:r>
              <a:rPr lang="fr-FR" sz="1200" i="1" dirty="0" err="1"/>
              <a:t>Hermodice</a:t>
            </a:r>
            <a:r>
              <a:rPr lang="fr-FR" sz="1200" i="1" dirty="0"/>
              <a:t> </a:t>
            </a:r>
            <a:r>
              <a:rPr lang="fr-FR" sz="1200" i="1" dirty="0" err="1"/>
              <a:t>carunculata</a:t>
            </a:r>
            <a:endParaRPr lang="fr-FR" sz="1200" dirty="0"/>
          </a:p>
        </p:txBody>
      </p:sp>
      <p:pic>
        <p:nvPicPr>
          <p:cNvPr id="8" name="Image 7" descr="2012 Martinique_04.JPG"/>
          <p:cNvPicPr>
            <a:picLocks noChangeAspect="1"/>
          </p:cNvPicPr>
          <p:nvPr/>
        </p:nvPicPr>
        <p:blipFill>
          <a:blip r:embed="rId2" cstate="print"/>
          <a:stretch>
            <a:fillRect/>
          </a:stretch>
        </p:blipFill>
        <p:spPr>
          <a:xfrm>
            <a:off x="5868144" y="2276872"/>
            <a:ext cx="1890764" cy="252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algn="ctr"/>
            <a:r>
              <a:rPr lang="fr-FR" dirty="0">
                <a:solidFill>
                  <a:schemeClr val="accent6">
                    <a:lumMod val="60000"/>
                    <a:lumOff val="40000"/>
                  </a:schemeClr>
                </a:solidFill>
              </a:rPr>
              <a:t>Les bryozoaires</a:t>
            </a:r>
          </a:p>
        </p:txBody>
      </p:sp>
      <p:sp>
        <p:nvSpPr>
          <p:cNvPr id="55299" name="Rectangle 3"/>
          <p:cNvSpPr>
            <a:spLocks noGrp="1" noChangeArrowheads="1"/>
          </p:cNvSpPr>
          <p:nvPr>
            <p:ph type="body" sz="half" idx="1"/>
          </p:nvPr>
        </p:nvSpPr>
        <p:spPr/>
        <p:txBody>
          <a:bodyPr/>
          <a:lstStyle/>
          <a:p>
            <a:pPr>
              <a:buFontTx/>
              <a:buNone/>
            </a:pPr>
            <a:r>
              <a:rPr lang="fr-FR" dirty="0">
                <a:solidFill>
                  <a:schemeClr val="accent6">
                    <a:lumMod val="60000"/>
                    <a:lumOff val="40000"/>
                  </a:schemeClr>
                </a:solidFill>
              </a:rPr>
              <a:t>4000 espèces</a:t>
            </a:r>
          </a:p>
        </p:txBody>
      </p:sp>
      <p:pic>
        <p:nvPicPr>
          <p:cNvPr id="55300" name="Picture 4"/>
          <p:cNvPicPr>
            <a:picLocks noChangeAspect="1" noChangeArrowheads="1"/>
          </p:cNvPicPr>
          <p:nvPr/>
        </p:nvPicPr>
        <p:blipFill>
          <a:blip r:embed="rId2" cstate="print"/>
          <a:srcRect/>
          <a:stretch>
            <a:fillRect/>
          </a:stretch>
        </p:blipFill>
        <p:spPr bwMode="auto">
          <a:xfrm>
            <a:off x="5220072" y="1340768"/>
            <a:ext cx="3486150" cy="5373687"/>
          </a:xfrm>
          <a:prstGeom prst="rect">
            <a:avLst/>
          </a:prstGeom>
          <a:noFill/>
          <a:ln w="9525">
            <a:noFill/>
            <a:miter lim="800000"/>
            <a:headEnd/>
            <a:tailEnd/>
          </a:ln>
          <a:effectLst/>
        </p:spPr>
      </p:pic>
      <p:sp>
        <p:nvSpPr>
          <p:cNvPr id="55301" name="Text Box 5"/>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55302" name="AutoShape 6"/>
          <p:cNvSpPr>
            <a:spLocks noChangeArrowheads="1"/>
          </p:cNvSpPr>
          <p:nvPr/>
        </p:nvSpPr>
        <p:spPr bwMode="auto">
          <a:xfrm>
            <a:off x="7956376" y="2636912"/>
            <a:ext cx="827087" cy="863600"/>
          </a:xfrm>
          <a:prstGeom prst="roundRect">
            <a:avLst>
              <a:gd name="adj" fmla="val 16667"/>
            </a:avLst>
          </a:prstGeom>
          <a:noFill/>
          <a:ln w="38100">
            <a:solidFill>
              <a:srgbClr val="FF0000"/>
            </a:solidFill>
            <a:round/>
            <a:headEnd/>
            <a:tailEnd/>
          </a:ln>
          <a:effectLst/>
        </p:spPr>
        <p:txBody>
          <a:bodyPr wrap="none" anchor="ctr"/>
          <a:lstStyle/>
          <a:p>
            <a:endParaRPr lang="fr-FR"/>
          </a:p>
        </p:txBody>
      </p:sp>
      <p:sp>
        <p:nvSpPr>
          <p:cNvPr id="55304" name="AutoShape 8"/>
          <p:cNvSpPr>
            <a:spLocks noChangeArrowheads="1"/>
          </p:cNvSpPr>
          <p:nvPr/>
        </p:nvSpPr>
        <p:spPr bwMode="auto">
          <a:xfrm>
            <a:off x="3419475" y="6597650"/>
            <a:ext cx="1008063"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8" name="Image 7" descr="Port de la Selva_15.jpg"/>
          <p:cNvPicPr>
            <a:picLocks noChangeAspect="1"/>
          </p:cNvPicPr>
          <p:nvPr/>
        </p:nvPicPr>
        <p:blipFill>
          <a:blip r:embed="rId3" cstate="print"/>
          <a:stretch>
            <a:fillRect/>
          </a:stretch>
        </p:blipFill>
        <p:spPr>
          <a:xfrm>
            <a:off x="1259632" y="2996952"/>
            <a:ext cx="3360000" cy="2520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a:r>
              <a:rPr lang="fr-FR"/>
              <a:t>Les bryozoaires</a:t>
            </a:r>
          </a:p>
        </p:txBody>
      </p:sp>
      <p:sp>
        <p:nvSpPr>
          <p:cNvPr id="23555" name="Rectangle 3"/>
          <p:cNvSpPr>
            <a:spLocks noGrp="1" noChangeArrowheads="1"/>
          </p:cNvSpPr>
          <p:nvPr>
            <p:ph type="body" idx="1"/>
          </p:nvPr>
        </p:nvSpPr>
        <p:spPr>
          <a:xfrm>
            <a:off x="468313" y="1484313"/>
            <a:ext cx="8229600" cy="2447925"/>
          </a:xfrm>
        </p:spPr>
        <p:txBody>
          <a:bodyPr/>
          <a:lstStyle/>
          <a:p>
            <a:pPr>
              <a:lnSpc>
                <a:spcPct val="80000"/>
              </a:lnSpc>
            </a:pPr>
            <a:endParaRPr lang="fr-FR" sz="2000"/>
          </a:p>
          <a:p>
            <a:pPr>
              <a:lnSpc>
                <a:spcPct val="80000"/>
              </a:lnSpc>
            </a:pPr>
            <a:r>
              <a:rPr lang="fr-FR" sz="2000"/>
              <a:t>Animaux microscopiques formant des colonies visibles à l'oeil nu.</a:t>
            </a:r>
          </a:p>
          <a:p>
            <a:pPr>
              <a:lnSpc>
                <a:spcPct val="80000"/>
              </a:lnSpc>
            </a:pPr>
            <a:r>
              <a:rPr lang="fr-FR" sz="2000"/>
              <a:t>Reproduction asexuée (formation de colonies) et sexuée (dissémination).</a:t>
            </a:r>
          </a:p>
          <a:p>
            <a:pPr>
              <a:lnSpc>
                <a:spcPct val="80000"/>
              </a:lnSpc>
            </a:pPr>
            <a:r>
              <a:rPr lang="fr-FR" sz="2000"/>
              <a:t>Symétrie bilatérale d'origine.</a:t>
            </a:r>
          </a:p>
          <a:p>
            <a:pPr>
              <a:lnSpc>
                <a:spcPct val="80000"/>
              </a:lnSpc>
            </a:pPr>
            <a:r>
              <a:rPr lang="fr-FR" sz="2000"/>
              <a:t>Il s'alimentent par filtration du plancton et respirent via une couronne de tentacules externes. Il n'y a pas d'organe de sens particulier.</a:t>
            </a:r>
          </a:p>
        </p:txBody>
      </p:sp>
      <p:sp>
        <p:nvSpPr>
          <p:cNvPr id="23557" name="Text Box 5"/>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23558" name="AutoShape 6"/>
          <p:cNvSpPr>
            <a:spLocks noChangeArrowheads="1"/>
          </p:cNvSpPr>
          <p:nvPr/>
        </p:nvSpPr>
        <p:spPr bwMode="auto">
          <a:xfrm>
            <a:off x="3419475" y="6597650"/>
            <a:ext cx="1008063"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23559" name="Picture 7"/>
          <p:cNvPicPr>
            <a:picLocks noChangeAspect="1" noChangeArrowheads="1"/>
          </p:cNvPicPr>
          <p:nvPr/>
        </p:nvPicPr>
        <p:blipFill>
          <a:blip r:embed="rId2" cstate="print"/>
          <a:srcRect/>
          <a:stretch>
            <a:fillRect/>
          </a:stretch>
        </p:blipFill>
        <p:spPr bwMode="auto">
          <a:xfrm>
            <a:off x="179388" y="3789363"/>
            <a:ext cx="3887787" cy="25733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4" descr="DSCN1048"/>
          <p:cNvPicPr>
            <a:picLocks noChangeAspect="1" noChangeArrowheads="1"/>
          </p:cNvPicPr>
          <p:nvPr/>
        </p:nvPicPr>
        <p:blipFill>
          <a:blip r:embed="rId3" cstate="print"/>
          <a:srcRect/>
          <a:stretch>
            <a:fillRect/>
          </a:stretch>
        </p:blipFill>
        <p:spPr bwMode="auto">
          <a:xfrm>
            <a:off x="4788024" y="3789040"/>
            <a:ext cx="3359620" cy="252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algn="ctr"/>
            <a:r>
              <a:rPr lang="fr-FR" dirty="0">
                <a:solidFill>
                  <a:srgbClr val="7030A0"/>
                </a:solidFill>
              </a:rPr>
              <a:t>Les mollusques</a:t>
            </a:r>
          </a:p>
        </p:txBody>
      </p:sp>
      <p:sp>
        <p:nvSpPr>
          <p:cNvPr id="60419" name="Rectangle 3"/>
          <p:cNvSpPr>
            <a:spLocks noGrp="1" noChangeArrowheads="1"/>
          </p:cNvSpPr>
          <p:nvPr>
            <p:ph type="body" sz="half" idx="1"/>
          </p:nvPr>
        </p:nvSpPr>
        <p:spPr/>
        <p:txBody>
          <a:bodyPr/>
          <a:lstStyle/>
          <a:p>
            <a:pPr>
              <a:buFontTx/>
              <a:buNone/>
            </a:pPr>
            <a:r>
              <a:rPr lang="fr-FR" dirty="0">
                <a:solidFill>
                  <a:srgbClr val="7030A0"/>
                </a:solidFill>
              </a:rPr>
              <a:t>150 000 espèces</a:t>
            </a:r>
          </a:p>
        </p:txBody>
      </p:sp>
      <p:pic>
        <p:nvPicPr>
          <p:cNvPr id="60420" name="Picture 4"/>
          <p:cNvPicPr>
            <a:picLocks noChangeAspect="1" noChangeArrowheads="1"/>
          </p:cNvPicPr>
          <p:nvPr/>
        </p:nvPicPr>
        <p:blipFill>
          <a:blip r:embed="rId2" cstate="print"/>
          <a:srcRect/>
          <a:stretch>
            <a:fillRect/>
          </a:stretch>
        </p:blipFill>
        <p:spPr bwMode="auto">
          <a:xfrm>
            <a:off x="5580112" y="1196752"/>
            <a:ext cx="3456384" cy="5373687"/>
          </a:xfrm>
          <a:prstGeom prst="rect">
            <a:avLst/>
          </a:prstGeom>
          <a:noFill/>
          <a:ln w="9525">
            <a:noFill/>
            <a:miter lim="800000"/>
            <a:headEnd/>
            <a:tailEnd/>
          </a:ln>
          <a:effectLst/>
        </p:spPr>
      </p:pic>
      <p:sp>
        <p:nvSpPr>
          <p:cNvPr id="60421" name="Text Box 5"/>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60422" name="AutoShape 6"/>
          <p:cNvSpPr>
            <a:spLocks noChangeArrowheads="1"/>
          </p:cNvSpPr>
          <p:nvPr/>
        </p:nvSpPr>
        <p:spPr bwMode="auto">
          <a:xfrm>
            <a:off x="8244408" y="1340768"/>
            <a:ext cx="827087" cy="936625"/>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60423" name="Picture 7"/>
          <p:cNvPicPr>
            <a:picLocks noChangeAspect="1" noChangeArrowheads="1"/>
          </p:cNvPicPr>
          <p:nvPr/>
        </p:nvPicPr>
        <p:blipFill>
          <a:blip r:embed="rId3" cstate="print"/>
          <a:srcRect/>
          <a:stretch>
            <a:fillRect/>
          </a:stretch>
        </p:blipFill>
        <p:spPr bwMode="auto">
          <a:xfrm>
            <a:off x="107504" y="2501900"/>
            <a:ext cx="5400600" cy="41068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a:r>
              <a:rPr lang="fr-FR"/>
              <a:t>Les mollusques</a:t>
            </a:r>
          </a:p>
        </p:txBody>
      </p:sp>
      <p:sp>
        <p:nvSpPr>
          <p:cNvPr id="21507" name="Rectangle 3"/>
          <p:cNvSpPr>
            <a:spLocks noGrp="1" noChangeArrowheads="1"/>
          </p:cNvSpPr>
          <p:nvPr>
            <p:ph type="body" idx="1"/>
          </p:nvPr>
        </p:nvSpPr>
        <p:spPr>
          <a:xfrm>
            <a:off x="457200" y="1905000"/>
            <a:ext cx="8229600" cy="2387600"/>
          </a:xfrm>
        </p:spPr>
        <p:txBody>
          <a:bodyPr/>
          <a:lstStyle/>
          <a:p>
            <a:pPr>
              <a:lnSpc>
                <a:spcPct val="80000"/>
              </a:lnSpc>
            </a:pPr>
            <a:r>
              <a:rPr lang="fr-FR" sz="2400" dirty="0"/>
              <a:t>Les mollusques sont des animaux qui n'ont pas de squelette.</a:t>
            </a:r>
            <a:br>
              <a:rPr lang="fr-FR" sz="2400" dirty="0"/>
            </a:br>
            <a:r>
              <a:rPr lang="fr-FR" sz="2400" dirty="0"/>
              <a:t>Ils sont parfois protégés par une coquille, et dans le langage commun nous parlons alors de coquillage, et parfois non, comme pour le poulpe.</a:t>
            </a:r>
          </a:p>
          <a:p>
            <a:pPr>
              <a:lnSpc>
                <a:spcPct val="80000"/>
              </a:lnSpc>
            </a:pPr>
            <a:r>
              <a:rPr lang="fr-FR" sz="2400" dirty="0"/>
              <a:t>Symétrie bilatérale</a:t>
            </a:r>
          </a:p>
          <a:p>
            <a:pPr>
              <a:lnSpc>
                <a:spcPct val="80000"/>
              </a:lnSpc>
            </a:pPr>
            <a:r>
              <a:rPr lang="fr-FR" sz="2400" dirty="0"/>
              <a:t>Reproduction sexuée</a:t>
            </a:r>
          </a:p>
        </p:txBody>
      </p:sp>
      <p:sp>
        <p:nvSpPr>
          <p:cNvPr id="21511" name="Text Box 7"/>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21512" name="AutoShape 8"/>
          <p:cNvSpPr>
            <a:spLocks noChangeArrowheads="1"/>
          </p:cNvSpPr>
          <p:nvPr/>
        </p:nvSpPr>
        <p:spPr bwMode="auto">
          <a:xfrm>
            <a:off x="4356100" y="6597650"/>
            <a:ext cx="1008063"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10" name="Image 9" descr="IMG_3731 Pétoncle.jpg"/>
          <p:cNvPicPr>
            <a:picLocks noChangeAspect="1"/>
          </p:cNvPicPr>
          <p:nvPr/>
        </p:nvPicPr>
        <p:blipFill>
          <a:blip r:embed="rId2" cstate="print"/>
          <a:stretch>
            <a:fillRect/>
          </a:stretch>
        </p:blipFill>
        <p:spPr>
          <a:xfrm>
            <a:off x="1475656" y="4293096"/>
            <a:ext cx="2880000"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 10" descr="IMG_3790 Dendrodoris limbata.jpg"/>
          <p:cNvPicPr>
            <a:picLocks noChangeAspect="1"/>
          </p:cNvPicPr>
          <p:nvPr/>
        </p:nvPicPr>
        <p:blipFill>
          <a:blip r:embed="rId3" cstate="print"/>
          <a:stretch>
            <a:fillRect/>
          </a:stretch>
        </p:blipFill>
        <p:spPr>
          <a:xfrm>
            <a:off x="5292080" y="4293096"/>
            <a:ext cx="2878591"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ctr"/>
            <a:r>
              <a:rPr lang="fr-FR"/>
              <a:t>Les mollusques</a:t>
            </a:r>
          </a:p>
        </p:txBody>
      </p:sp>
      <p:sp>
        <p:nvSpPr>
          <p:cNvPr id="35843" name="Rectangle 3"/>
          <p:cNvSpPr>
            <a:spLocks noGrp="1" noChangeArrowheads="1"/>
          </p:cNvSpPr>
          <p:nvPr>
            <p:ph type="body" idx="1"/>
          </p:nvPr>
        </p:nvSpPr>
        <p:spPr>
          <a:xfrm>
            <a:off x="457200" y="1905000"/>
            <a:ext cx="8229600" cy="2387600"/>
          </a:xfrm>
        </p:spPr>
        <p:txBody>
          <a:bodyPr/>
          <a:lstStyle/>
          <a:p>
            <a:pPr>
              <a:lnSpc>
                <a:spcPct val="80000"/>
              </a:lnSpc>
            </a:pPr>
            <a:r>
              <a:rPr lang="fr-FR" sz="2000"/>
              <a:t>Par rapport aux "vers" primitifs, qui ne peuvent que gober une nourriture fragmentaire, l'évolution leur a donné la </a:t>
            </a:r>
            <a:r>
              <a:rPr lang="fr-FR" sz="2000" b="1"/>
              <a:t>radula</a:t>
            </a:r>
            <a:r>
              <a:rPr lang="fr-FR" sz="2000"/>
              <a:t>. La radula est une langue râpeuse car munie de dents.</a:t>
            </a:r>
            <a:br>
              <a:rPr lang="fr-FR" sz="2000"/>
            </a:br>
            <a:r>
              <a:rPr lang="fr-FR" sz="2000"/>
              <a:t>Elle donne un avantage adaptatif, dans la mesure où elle permet d'arracher de la nourriture sur des proies cohérentes (éponges, algues, ...).</a:t>
            </a:r>
          </a:p>
          <a:p>
            <a:pPr>
              <a:lnSpc>
                <a:spcPct val="80000"/>
              </a:lnSpc>
            </a:pPr>
            <a:r>
              <a:rPr lang="fr-FR" sz="2000"/>
              <a:t>Les bivalves (devenus de simples filtreurs) et les céphalopodes (qui ont un bec corné) ont perdu leur radula. </a:t>
            </a:r>
          </a:p>
        </p:txBody>
      </p:sp>
      <p:sp>
        <p:nvSpPr>
          <p:cNvPr id="35849" name="Text Box 9"/>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35850" name="AutoShape 10"/>
          <p:cNvSpPr>
            <a:spLocks noChangeArrowheads="1"/>
          </p:cNvSpPr>
          <p:nvPr/>
        </p:nvSpPr>
        <p:spPr bwMode="auto">
          <a:xfrm>
            <a:off x="4356100" y="6597650"/>
            <a:ext cx="1008063"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10" name="Picture 2" descr="C:\Users\carion\Desktop\EN ATTENTE\Gasteropode Nudibranche Doris geant 1B.JPG"/>
          <p:cNvPicPr>
            <a:picLocks noChangeAspect="1" noChangeArrowheads="1"/>
          </p:cNvPicPr>
          <p:nvPr/>
        </p:nvPicPr>
        <p:blipFill>
          <a:blip r:embed="rId2" cstate="print"/>
          <a:srcRect/>
          <a:stretch>
            <a:fillRect/>
          </a:stretch>
        </p:blipFill>
        <p:spPr bwMode="auto">
          <a:xfrm>
            <a:off x="1475656" y="4149080"/>
            <a:ext cx="2879070"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4" descr="DSCN1595"/>
          <p:cNvPicPr>
            <a:picLocks noChangeAspect="1" noChangeArrowheads="1"/>
          </p:cNvPicPr>
          <p:nvPr/>
        </p:nvPicPr>
        <p:blipFill>
          <a:blip r:embed="rId3" cstate="print"/>
          <a:srcRect/>
          <a:stretch>
            <a:fillRect/>
          </a:stretch>
        </p:blipFill>
        <p:spPr bwMode="auto">
          <a:xfrm>
            <a:off x="5292080" y="4149080"/>
            <a:ext cx="2880811"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92100"/>
            <a:ext cx="8229600" cy="976660"/>
          </a:xfrm>
        </p:spPr>
        <p:txBody>
          <a:bodyPr/>
          <a:lstStyle/>
          <a:p>
            <a:pPr algn="ctr"/>
            <a:r>
              <a:rPr lang="fr-FR" dirty="0">
                <a:solidFill>
                  <a:srgbClr val="C00000"/>
                </a:solidFill>
              </a:rPr>
              <a:t>Les arthropodes</a:t>
            </a:r>
          </a:p>
        </p:txBody>
      </p:sp>
      <p:sp>
        <p:nvSpPr>
          <p:cNvPr id="57347" name="Rectangle 3"/>
          <p:cNvSpPr>
            <a:spLocks noGrp="1" noChangeArrowheads="1"/>
          </p:cNvSpPr>
          <p:nvPr>
            <p:ph type="body" sz="half" idx="1"/>
          </p:nvPr>
        </p:nvSpPr>
        <p:spPr>
          <a:xfrm>
            <a:off x="457200" y="1268760"/>
            <a:ext cx="4038600" cy="4751040"/>
          </a:xfrm>
        </p:spPr>
        <p:txBody>
          <a:bodyPr/>
          <a:lstStyle/>
          <a:p>
            <a:r>
              <a:rPr lang="fr-FR" dirty="0">
                <a:solidFill>
                  <a:srgbClr val="C00000"/>
                </a:solidFill>
              </a:rPr>
              <a:t>1 200 000 espèces.</a:t>
            </a:r>
          </a:p>
          <a:p>
            <a:r>
              <a:rPr lang="fr-FR" dirty="0">
                <a:solidFill>
                  <a:srgbClr val="C00000"/>
                </a:solidFill>
              </a:rPr>
              <a:t>30 000 espèces de crustacés.</a:t>
            </a:r>
          </a:p>
        </p:txBody>
      </p:sp>
      <p:pic>
        <p:nvPicPr>
          <p:cNvPr id="57348" name="Picture 4"/>
          <p:cNvPicPr>
            <a:picLocks noChangeAspect="1" noChangeArrowheads="1"/>
          </p:cNvPicPr>
          <p:nvPr/>
        </p:nvPicPr>
        <p:blipFill>
          <a:blip r:embed="rId2" cstate="print"/>
          <a:srcRect/>
          <a:stretch>
            <a:fillRect/>
          </a:stretch>
        </p:blipFill>
        <p:spPr bwMode="auto">
          <a:xfrm>
            <a:off x="5148064" y="1196752"/>
            <a:ext cx="3486150" cy="5373687"/>
          </a:xfrm>
          <a:prstGeom prst="rect">
            <a:avLst/>
          </a:prstGeom>
          <a:noFill/>
          <a:ln w="9525">
            <a:noFill/>
            <a:miter lim="800000"/>
            <a:headEnd/>
            <a:tailEnd/>
          </a:ln>
          <a:effectLst/>
        </p:spPr>
      </p:pic>
      <p:sp>
        <p:nvSpPr>
          <p:cNvPr id="57349" name="Text Box 5"/>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57350" name="AutoShape 6"/>
          <p:cNvSpPr>
            <a:spLocks noChangeArrowheads="1"/>
          </p:cNvSpPr>
          <p:nvPr/>
        </p:nvSpPr>
        <p:spPr bwMode="auto">
          <a:xfrm>
            <a:off x="6516216" y="1412776"/>
            <a:ext cx="936625" cy="864121"/>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7" name="Picture 5"/>
          <p:cNvPicPr>
            <a:picLocks noChangeAspect="1" noChangeArrowheads="1"/>
          </p:cNvPicPr>
          <p:nvPr/>
        </p:nvPicPr>
        <p:blipFill>
          <a:blip r:embed="rId3" cstate="print"/>
          <a:srcRect/>
          <a:stretch>
            <a:fillRect/>
          </a:stretch>
        </p:blipFill>
        <p:spPr bwMode="auto">
          <a:xfrm>
            <a:off x="1547664" y="3573016"/>
            <a:ext cx="2880000"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algn="ctr"/>
            <a:r>
              <a:rPr lang="fr-FR"/>
              <a:t>Quelques définitions</a:t>
            </a:r>
          </a:p>
        </p:txBody>
      </p:sp>
      <p:graphicFrame>
        <p:nvGraphicFramePr>
          <p:cNvPr id="43051" name="Group 43"/>
          <p:cNvGraphicFramePr>
            <a:graphicFrameLocks noGrp="1"/>
          </p:cNvGraphicFramePr>
          <p:nvPr/>
        </p:nvGraphicFramePr>
        <p:xfrm>
          <a:off x="468313" y="1773238"/>
          <a:ext cx="8207375" cy="4679950"/>
        </p:xfrm>
        <a:graphic>
          <a:graphicData uri="http://schemas.openxmlformats.org/drawingml/2006/table">
            <a:tbl>
              <a:tblPr/>
              <a:tblGrid>
                <a:gridCol w="1871662"/>
                <a:gridCol w="3095625"/>
                <a:gridCol w="3240088"/>
              </a:tblGrid>
              <a:tr h="5683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fr-FR" sz="2800" b="0" i="0" u="none" strike="noStrike" cap="none" normalizeH="0" baseline="0" smtClean="0">
                        <a:ln>
                          <a:noFill/>
                        </a:ln>
                        <a:solidFill>
                          <a:schemeClr val="tx1"/>
                        </a:solidFill>
                        <a:effectLst>
                          <a:outerShdw blurRad="38100" dist="38100" dir="2700000" algn="tl">
                            <a:srgbClr val="000000"/>
                          </a:outerShdw>
                        </a:effectLst>
                        <a:latin typeface="Tahoma"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fr-FR" sz="2800" b="0" i="0" u="none" strike="noStrike" cap="none" normalizeH="0" baseline="0" smtClean="0">
                          <a:ln>
                            <a:noFill/>
                          </a:ln>
                          <a:solidFill>
                            <a:schemeClr val="tx1"/>
                          </a:solidFill>
                          <a:effectLst>
                            <a:outerShdw blurRad="38100" dist="38100" dir="2700000" algn="tl">
                              <a:srgbClr val="000000"/>
                            </a:outerShdw>
                          </a:effectLst>
                          <a:latin typeface="Tahoma" charset="0"/>
                        </a:rPr>
                        <a:t>Benthiques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fr-FR" sz="2800" b="0" i="0" u="none" strike="noStrike" cap="none" normalizeH="0" baseline="0" smtClean="0">
                          <a:ln>
                            <a:noFill/>
                          </a:ln>
                          <a:solidFill>
                            <a:schemeClr val="tx1"/>
                          </a:solidFill>
                          <a:effectLst>
                            <a:outerShdw blurRad="38100" dist="38100" dir="2700000" algn="tl">
                              <a:srgbClr val="000000"/>
                            </a:outerShdw>
                          </a:effectLst>
                          <a:latin typeface="Tahoma" charset="0"/>
                        </a:rPr>
                        <a:t>Pélagiques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574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fr-FR" sz="2800" b="0" i="0" u="none" strike="noStrike" cap="none" normalizeH="0" baseline="0" smtClean="0">
                          <a:ln>
                            <a:noFill/>
                          </a:ln>
                          <a:solidFill>
                            <a:schemeClr val="tx1"/>
                          </a:solidFill>
                          <a:effectLst>
                            <a:outerShdw blurRad="38100" dist="38100" dir="2700000" algn="tl">
                              <a:srgbClr val="000000"/>
                            </a:outerShdw>
                          </a:effectLst>
                          <a:latin typeface="Tahoma" charset="0"/>
                        </a:rPr>
                        <a:t>Immobiles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fr-FR" sz="2800" b="0" i="0" u="none" strike="noStrike" cap="none" normalizeH="0" baseline="0" smtClean="0">
                          <a:ln>
                            <a:noFill/>
                          </a:ln>
                          <a:solidFill>
                            <a:schemeClr val="tx1"/>
                          </a:solidFill>
                          <a:effectLst>
                            <a:outerShdw blurRad="38100" dist="38100" dir="2700000" algn="tl">
                              <a:srgbClr val="000000"/>
                            </a:outerShdw>
                          </a:effectLst>
                          <a:latin typeface="Tahoma" charset="0"/>
                        </a:rPr>
                        <a:t>Fixés = sessiles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fr-FR" sz="2800" b="0" i="0" u="none" strike="noStrike" cap="none" normalizeH="0" baseline="0" smtClean="0">
                          <a:ln>
                            <a:noFill/>
                          </a:ln>
                          <a:solidFill>
                            <a:schemeClr val="tx1"/>
                          </a:solidFill>
                          <a:effectLst>
                            <a:outerShdw blurRad="38100" dist="38100" dir="2700000" algn="tl">
                              <a:srgbClr val="000000"/>
                            </a:outerShdw>
                          </a:effectLst>
                          <a:latin typeface="Tahoma" charset="0"/>
                        </a:rPr>
                        <a:t>Portés par les courants = plancton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542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fr-FR" sz="2800" b="0" i="0" u="none" strike="noStrike" cap="none" normalizeH="0" baseline="0" smtClean="0">
                          <a:ln>
                            <a:noFill/>
                          </a:ln>
                          <a:solidFill>
                            <a:schemeClr val="tx1"/>
                          </a:solidFill>
                          <a:effectLst>
                            <a:outerShdw blurRad="38100" dist="38100" dir="2700000" algn="tl">
                              <a:srgbClr val="000000"/>
                            </a:outerShdw>
                          </a:effectLst>
                          <a:latin typeface="Tahoma" charset="0"/>
                        </a:rPr>
                        <a:t>Mobiles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fr-FR" sz="2800" b="0" i="0" u="none" strike="noStrike" cap="none" normalizeH="0" baseline="0" smtClean="0">
                          <a:ln>
                            <a:noFill/>
                          </a:ln>
                          <a:solidFill>
                            <a:schemeClr val="tx1"/>
                          </a:solidFill>
                          <a:effectLst>
                            <a:outerShdw blurRad="38100" dist="38100" dir="2700000" algn="tl">
                              <a:srgbClr val="000000"/>
                            </a:outerShdw>
                          </a:effectLst>
                          <a:latin typeface="Tahoma" charset="0"/>
                        </a:rPr>
                        <a:t>Mobiles = vagiles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fr-FR" sz="2800" b="0" i="0" u="none" strike="noStrike" cap="none" normalizeH="0" baseline="0" smtClean="0">
                          <a:ln>
                            <a:noFill/>
                          </a:ln>
                          <a:solidFill>
                            <a:schemeClr val="tx1"/>
                          </a:solidFill>
                          <a:effectLst>
                            <a:outerShdw blurRad="38100" dist="38100" dir="2700000" algn="tl">
                              <a:srgbClr val="000000"/>
                            </a:outerShdw>
                          </a:effectLst>
                          <a:latin typeface="Tahoma" charset="0"/>
                        </a:rPr>
                        <a:t>Se déplacent activement = necton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3052" name="Text Box 44"/>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43053" name="AutoShape 45"/>
          <p:cNvSpPr>
            <a:spLocks noChangeArrowheads="1"/>
          </p:cNvSpPr>
          <p:nvPr/>
        </p:nvSpPr>
        <p:spPr bwMode="auto">
          <a:xfrm>
            <a:off x="0" y="6597650"/>
            <a:ext cx="53975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algn="ctr"/>
            <a:r>
              <a:rPr lang="fr-FR"/>
              <a:t>Les arthropodes</a:t>
            </a:r>
          </a:p>
        </p:txBody>
      </p:sp>
      <p:sp>
        <p:nvSpPr>
          <p:cNvPr id="15363" name="Rectangle 3"/>
          <p:cNvSpPr>
            <a:spLocks noGrp="1" noChangeArrowheads="1"/>
          </p:cNvSpPr>
          <p:nvPr>
            <p:ph type="body" idx="1"/>
          </p:nvPr>
        </p:nvSpPr>
        <p:spPr>
          <a:xfrm>
            <a:off x="457200" y="1905000"/>
            <a:ext cx="8229600" cy="2747963"/>
          </a:xfrm>
        </p:spPr>
        <p:txBody>
          <a:bodyPr/>
          <a:lstStyle/>
          <a:p>
            <a:pPr>
              <a:lnSpc>
                <a:spcPct val="80000"/>
              </a:lnSpc>
            </a:pPr>
            <a:r>
              <a:rPr lang="fr-FR" sz="2800"/>
              <a:t>L'ensemble des arthropodes marins sont regroupés dans une classe : les crustacés.</a:t>
            </a:r>
          </a:p>
          <a:p>
            <a:pPr>
              <a:lnSpc>
                <a:spcPct val="80000"/>
              </a:lnSpc>
            </a:pPr>
            <a:r>
              <a:rPr lang="fr-FR" sz="2800"/>
              <a:t>Les arthropodes (=à pieds articulés) possèdent un squelette externe (</a:t>
            </a:r>
            <a:r>
              <a:rPr lang="fr-FR" sz="2800" b="1"/>
              <a:t>cuticule</a:t>
            </a:r>
            <a:r>
              <a:rPr lang="fr-FR" sz="2800"/>
              <a:t>), constitué de segments rigides et articulés.</a:t>
            </a:r>
            <a:br>
              <a:rPr lang="fr-FR" sz="2800"/>
            </a:br>
            <a:r>
              <a:rPr lang="fr-FR" sz="2800"/>
              <a:t>Comme la cuticule est inextensible, l'animal est contraint de muer pour grandir.</a:t>
            </a:r>
          </a:p>
        </p:txBody>
      </p:sp>
      <p:sp>
        <p:nvSpPr>
          <p:cNvPr id="15367" name="Text Box 7"/>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15368" name="AutoShape 8"/>
          <p:cNvSpPr>
            <a:spLocks noChangeArrowheads="1"/>
          </p:cNvSpPr>
          <p:nvPr/>
        </p:nvSpPr>
        <p:spPr bwMode="auto">
          <a:xfrm>
            <a:off x="5292725" y="6597650"/>
            <a:ext cx="107950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9" name="Image 8" descr="2012 Martinique_80 Anémone Téton &amp; Crevette Periclimines.jpg"/>
          <p:cNvPicPr>
            <a:picLocks noChangeAspect="1"/>
          </p:cNvPicPr>
          <p:nvPr/>
        </p:nvPicPr>
        <p:blipFill>
          <a:blip r:embed="rId2" cstate="print"/>
          <a:stretch>
            <a:fillRect/>
          </a:stretch>
        </p:blipFill>
        <p:spPr>
          <a:xfrm>
            <a:off x="107504" y="4509120"/>
            <a:ext cx="2878623" cy="2160000"/>
          </a:xfrm>
          <a:prstGeom prst="rect">
            <a:avLst/>
          </a:prstGeom>
          <a:ln>
            <a:noFill/>
          </a:ln>
          <a:effectLst>
            <a:softEdge rad="112500"/>
          </a:effectLst>
        </p:spPr>
      </p:pic>
      <p:pic>
        <p:nvPicPr>
          <p:cNvPr id="11" name="Picture 2" descr="C:\Users\carion\Pictures\Photos plongée\photos Camaret 2007-06\Arthropode_ Araignee_DSCN2129.JPG"/>
          <p:cNvPicPr>
            <a:picLocks noChangeAspect="1" noChangeArrowheads="1"/>
          </p:cNvPicPr>
          <p:nvPr/>
        </p:nvPicPr>
        <p:blipFill>
          <a:blip r:embed="rId3" cstate="print"/>
          <a:srcRect/>
          <a:stretch>
            <a:fillRect/>
          </a:stretch>
        </p:blipFill>
        <p:spPr bwMode="auto">
          <a:xfrm>
            <a:off x="3131840" y="4509120"/>
            <a:ext cx="2880579" cy="2160000"/>
          </a:xfrm>
          <a:prstGeom prst="rect">
            <a:avLst/>
          </a:prstGeom>
          <a:ln>
            <a:noFill/>
          </a:ln>
          <a:effectLst>
            <a:softEdge rad="112500"/>
          </a:effectLst>
        </p:spPr>
      </p:pic>
      <p:pic>
        <p:nvPicPr>
          <p:cNvPr id="12" name="Image 11" descr="IMG_3811.jpg"/>
          <p:cNvPicPr>
            <a:picLocks noChangeAspect="1"/>
          </p:cNvPicPr>
          <p:nvPr/>
        </p:nvPicPr>
        <p:blipFill>
          <a:blip r:embed="rId4" cstate="print"/>
          <a:stretch>
            <a:fillRect/>
          </a:stretch>
        </p:blipFill>
        <p:spPr>
          <a:xfrm>
            <a:off x="6156176" y="4509120"/>
            <a:ext cx="2880000" cy="2160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algn="ctr"/>
            <a:r>
              <a:rPr lang="fr-FR"/>
              <a:t>Les arthropodes</a:t>
            </a:r>
          </a:p>
        </p:txBody>
      </p:sp>
      <p:sp>
        <p:nvSpPr>
          <p:cNvPr id="38915" name="Rectangle 3"/>
          <p:cNvSpPr>
            <a:spLocks noGrp="1" noChangeArrowheads="1"/>
          </p:cNvSpPr>
          <p:nvPr>
            <p:ph type="body" idx="1"/>
          </p:nvPr>
        </p:nvSpPr>
        <p:spPr>
          <a:xfrm>
            <a:off x="457200" y="1905000"/>
            <a:ext cx="8229600" cy="2100263"/>
          </a:xfrm>
        </p:spPr>
        <p:txBody>
          <a:bodyPr/>
          <a:lstStyle/>
          <a:p>
            <a:pPr>
              <a:lnSpc>
                <a:spcPct val="90000"/>
              </a:lnSpc>
            </a:pPr>
            <a:r>
              <a:rPr lang="fr-FR" sz="2400" dirty="0"/>
              <a:t>Cet embranchement est celui qui contient les insectes et les araignées, entre autres. Il est de très loin celui qui possède le plus d'espèces (1,2 million, sur 1,75 million d'espèces animales recensées) et le plus d'individus de tout le règne animal. Il y a 30 000 espèces de crustacés.</a:t>
            </a:r>
          </a:p>
        </p:txBody>
      </p:sp>
      <p:sp>
        <p:nvSpPr>
          <p:cNvPr id="38916" name="Text Box 4"/>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38918" name="AutoShape 6"/>
          <p:cNvSpPr>
            <a:spLocks noChangeArrowheads="1"/>
          </p:cNvSpPr>
          <p:nvPr/>
        </p:nvSpPr>
        <p:spPr bwMode="auto">
          <a:xfrm>
            <a:off x="5292725" y="6597650"/>
            <a:ext cx="107950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6" name="Picture 4"/>
          <p:cNvPicPr>
            <a:picLocks noChangeAspect="1" noChangeArrowheads="1"/>
          </p:cNvPicPr>
          <p:nvPr/>
        </p:nvPicPr>
        <p:blipFill>
          <a:blip r:embed="rId2" cstate="print"/>
          <a:srcRect/>
          <a:stretch>
            <a:fillRect/>
          </a:stretch>
        </p:blipFill>
        <p:spPr bwMode="auto">
          <a:xfrm>
            <a:off x="323528" y="3933056"/>
            <a:ext cx="2757447" cy="2160000"/>
          </a:xfrm>
          <a:prstGeom prst="rect">
            <a:avLst/>
          </a:prstGeom>
          <a:ln>
            <a:noFill/>
          </a:ln>
          <a:effectLst>
            <a:softEdge rad="112500"/>
          </a:effectLst>
        </p:spPr>
      </p:pic>
      <p:pic>
        <p:nvPicPr>
          <p:cNvPr id="7" name="Picture 4" descr="08 Crabe Tourteau ou dormeur"/>
          <p:cNvPicPr>
            <a:picLocks noChangeAspect="1" noChangeArrowheads="1"/>
          </p:cNvPicPr>
          <p:nvPr/>
        </p:nvPicPr>
        <p:blipFill>
          <a:blip r:embed="rId3" cstate="print"/>
          <a:srcRect/>
          <a:stretch>
            <a:fillRect/>
          </a:stretch>
        </p:blipFill>
        <p:spPr bwMode="auto">
          <a:xfrm>
            <a:off x="5940152" y="3933056"/>
            <a:ext cx="2879675" cy="2160000"/>
          </a:xfrm>
          <a:prstGeom prst="rect">
            <a:avLst/>
          </a:prstGeom>
          <a:ln>
            <a:noFill/>
          </a:ln>
          <a:effectLst>
            <a:softEdge rad="112500"/>
          </a:effectLst>
        </p:spPr>
      </p:pic>
      <p:pic>
        <p:nvPicPr>
          <p:cNvPr id="8" name="Picture 4" descr="DSCN1681"/>
          <p:cNvPicPr>
            <a:picLocks noChangeAspect="1" noChangeArrowheads="1"/>
          </p:cNvPicPr>
          <p:nvPr/>
        </p:nvPicPr>
        <p:blipFill>
          <a:blip r:embed="rId4" cstate="print"/>
          <a:srcRect/>
          <a:stretch>
            <a:fillRect/>
          </a:stretch>
        </p:blipFill>
        <p:spPr bwMode="auto">
          <a:xfrm>
            <a:off x="3059832" y="3933056"/>
            <a:ext cx="2880811" cy="2160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a:r>
              <a:rPr lang="fr-FR"/>
              <a:t>Les arthropodes</a:t>
            </a:r>
          </a:p>
        </p:txBody>
      </p:sp>
      <p:sp>
        <p:nvSpPr>
          <p:cNvPr id="20483" name="Rectangle 3"/>
          <p:cNvSpPr>
            <a:spLocks noGrp="1" noChangeArrowheads="1"/>
          </p:cNvSpPr>
          <p:nvPr>
            <p:ph type="body" idx="1"/>
          </p:nvPr>
        </p:nvSpPr>
        <p:spPr>
          <a:xfrm>
            <a:off x="457200" y="1905000"/>
            <a:ext cx="8229600" cy="2316163"/>
          </a:xfrm>
        </p:spPr>
        <p:txBody>
          <a:bodyPr/>
          <a:lstStyle/>
          <a:p>
            <a:r>
              <a:rPr lang="fr-FR" sz="2800"/>
              <a:t>Les crustacés ont des sexes séparés, cependant certains d'entre eux sont capable de générer un nouvel individu avec un gaméte femelle non fécondé (</a:t>
            </a:r>
            <a:r>
              <a:rPr lang="fr-FR" sz="2800" b="1"/>
              <a:t>parthénogenèse</a:t>
            </a:r>
            <a:r>
              <a:rPr lang="fr-FR" sz="2800"/>
              <a:t>).</a:t>
            </a:r>
            <a:br>
              <a:rPr lang="fr-FR" sz="2800"/>
            </a:br>
            <a:r>
              <a:rPr lang="fr-FR" sz="2800"/>
              <a:t>Les crustacés suivent un régime carnassier. </a:t>
            </a:r>
          </a:p>
        </p:txBody>
      </p:sp>
      <p:sp>
        <p:nvSpPr>
          <p:cNvPr id="20484" name="Text Box 4"/>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20486" name="AutoShape 6"/>
          <p:cNvSpPr>
            <a:spLocks noChangeArrowheads="1"/>
          </p:cNvSpPr>
          <p:nvPr/>
        </p:nvSpPr>
        <p:spPr bwMode="auto">
          <a:xfrm>
            <a:off x="5292725" y="6597650"/>
            <a:ext cx="107950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6" name="Picture 1033" descr="periclimenes_amethysteus-pp3"/>
          <p:cNvPicPr>
            <a:picLocks noChangeAspect="1" noChangeArrowheads="1"/>
          </p:cNvPicPr>
          <p:nvPr/>
        </p:nvPicPr>
        <p:blipFill>
          <a:blip r:embed="rId2" cstate="print"/>
          <a:srcRect/>
          <a:stretch>
            <a:fillRect/>
          </a:stretch>
        </p:blipFill>
        <p:spPr bwMode="auto">
          <a:xfrm>
            <a:off x="2843808" y="4149080"/>
            <a:ext cx="2871003"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116632"/>
            <a:ext cx="8229600" cy="936104"/>
          </a:xfrm>
        </p:spPr>
        <p:txBody>
          <a:bodyPr/>
          <a:lstStyle/>
          <a:p>
            <a:pPr algn="ctr"/>
            <a:r>
              <a:rPr lang="fr-FR" dirty="0">
                <a:solidFill>
                  <a:schemeClr val="tx2">
                    <a:lumMod val="75000"/>
                  </a:schemeClr>
                </a:solidFill>
              </a:rPr>
              <a:t>Les échinodermes</a:t>
            </a:r>
          </a:p>
        </p:txBody>
      </p:sp>
      <p:sp>
        <p:nvSpPr>
          <p:cNvPr id="58371" name="Rectangle 3"/>
          <p:cNvSpPr>
            <a:spLocks noGrp="1" noChangeArrowheads="1"/>
          </p:cNvSpPr>
          <p:nvPr>
            <p:ph type="body" sz="half" idx="1"/>
          </p:nvPr>
        </p:nvSpPr>
        <p:spPr>
          <a:xfrm>
            <a:off x="457200" y="1340768"/>
            <a:ext cx="4038600" cy="4679032"/>
          </a:xfrm>
        </p:spPr>
        <p:txBody>
          <a:bodyPr/>
          <a:lstStyle/>
          <a:p>
            <a:r>
              <a:rPr lang="fr-FR" dirty="0">
                <a:solidFill>
                  <a:schemeClr val="tx2">
                    <a:lumMod val="75000"/>
                  </a:schemeClr>
                </a:solidFill>
              </a:rPr>
              <a:t>6000 espèces, toutes marines.</a:t>
            </a:r>
          </a:p>
        </p:txBody>
      </p:sp>
      <p:pic>
        <p:nvPicPr>
          <p:cNvPr id="58372" name="Picture 4"/>
          <p:cNvPicPr>
            <a:picLocks noChangeAspect="1" noChangeArrowheads="1"/>
          </p:cNvPicPr>
          <p:nvPr/>
        </p:nvPicPr>
        <p:blipFill>
          <a:blip r:embed="rId2" cstate="print"/>
          <a:srcRect/>
          <a:stretch>
            <a:fillRect/>
          </a:stretch>
        </p:blipFill>
        <p:spPr bwMode="auto">
          <a:xfrm>
            <a:off x="5580112" y="1124744"/>
            <a:ext cx="3486150" cy="5373687"/>
          </a:xfrm>
          <a:prstGeom prst="rect">
            <a:avLst/>
          </a:prstGeom>
          <a:noFill/>
          <a:ln w="9525">
            <a:noFill/>
            <a:miter lim="800000"/>
            <a:headEnd/>
            <a:tailEnd/>
          </a:ln>
          <a:effectLst/>
        </p:spPr>
      </p:pic>
      <p:sp>
        <p:nvSpPr>
          <p:cNvPr id="58373" name="Text Box 5"/>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58374" name="AutoShape 6"/>
          <p:cNvSpPr>
            <a:spLocks noChangeArrowheads="1"/>
          </p:cNvSpPr>
          <p:nvPr/>
        </p:nvSpPr>
        <p:spPr bwMode="auto">
          <a:xfrm>
            <a:off x="5508104" y="2420888"/>
            <a:ext cx="936625" cy="86360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58376" name="Picture 8"/>
          <p:cNvPicPr>
            <a:picLocks noChangeAspect="1" noChangeArrowheads="1"/>
          </p:cNvPicPr>
          <p:nvPr/>
        </p:nvPicPr>
        <p:blipFill>
          <a:blip r:embed="rId3" cstate="print"/>
          <a:srcRect/>
          <a:stretch>
            <a:fillRect/>
          </a:stretch>
        </p:blipFill>
        <p:spPr bwMode="auto">
          <a:xfrm>
            <a:off x="1" y="2800350"/>
            <a:ext cx="5436096" cy="3738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a:r>
              <a:rPr lang="fr-FR"/>
              <a:t>Les échinodermes</a:t>
            </a:r>
          </a:p>
        </p:txBody>
      </p:sp>
      <p:sp>
        <p:nvSpPr>
          <p:cNvPr id="22531" name="Rectangle 3"/>
          <p:cNvSpPr>
            <a:spLocks noGrp="1" noChangeArrowheads="1"/>
          </p:cNvSpPr>
          <p:nvPr>
            <p:ph type="body" idx="1"/>
          </p:nvPr>
        </p:nvSpPr>
        <p:spPr>
          <a:xfrm>
            <a:off x="457200" y="1905000"/>
            <a:ext cx="8229600" cy="2603500"/>
          </a:xfrm>
        </p:spPr>
        <p:txBody>
          <a:bodyPr/>
          <a:lstStyle/>
          <a:p>
            <a:pPr>
              <a:lnSpc>
                <a:spcPct val="90000"/>
              </a:lnSpc>
            </a:pPr>
            <a:r>
              <a:rPr lang="fr-FR" sz="2400" dirty="0"/>
              <a:t>Ces animaux </a:t>
            </a:r>
            <a:r>
              <a:rPr lang="fr-FR" sz="2400" b="1" dirty="0"/>
              <a:t>benthiques</a:t>
            </a:r>
            <a:r>
              <a:rPr lang="fr-FR" sz="2400" dirty="0"/>
              <a:t> "à peau épineuse" possèdent une symétrie d'ordre 5 (</a:t>
            </a:r>
            <a:r>
              <a:rPr lang="fr-FR" sz="2400" b="1" dirty="0"/>
              <a:t>pentaradiée</a:t>
            </a:r>
            <a:r>
              <a:rPr lang="fr-FR" sz="2400" dirty="0"/>
              <a:t>).</a:t>
            </a:r>
            <a:br>
              <a:rPr lang="fr-FR" sz="2400" dirty="0"/>
            </a:br>
            <a:r>
              <a:rPr lang="fr-FR" sz="2400" dirty="0"/>
              <a:t>Ils sont aussi caractérisés par la présence d'un système aquifère, et leur squelette externe est constitué d'épines et de plaques calcifiées.</a:t>
            </a:r>
            <a:br>
              <a:rPr lang="fr-FR" sz="2400" dirty="0"/>
            </a:br>
            <a:r>
              <a:rPr lang="fr-FR" sz="2400" dirty="0"/>
              <a:t>Ils n'ont pas de système nerveux central.</a:t>
            </a:r>
            <a:br>
              <a:rPr lang="fr-FR" sz="2400" dirty="0"/>
            </a:br>
            <a:r>
              <a:rPr lang="fr-FR" sz="2400" dirty="0"/>
              <a:t>Les sexes sont séparés.</a:t>
            </a:r>
          </a:p>
        </p:txBody>
      </p:sp>
      <p:sp>
        <p:nvSpPr>
          <p:cNvPr id="22535" name="Text Box 7"/>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22536" name="AutoShape 8"/>
          <p:cNvSpPr>
            <a:spLocks noChangeArrowheads="1"/>
          </p:cNvSpPr>
          <p:nvPr/>
        </p:nvSpPr>
        <p:spPr bwMode="auto">
          <a:xfrm>
            <a:off x="6300788" y="6597650"/>
            <a:ext cx="1223962"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9" name="Picture 4" descr="Etoile de mer rouge 1"/>
          <p:cNvPicPr>
            <a:picLocks noChangeAspect="1" noChangeArrowheads="1"/>
          </p:cNvPicPr>
          <p:nvPr/>
        </p:nvPicPr>
        <p:blipFill>
          <a:blip r:embed="rId2" cstate="print"/>
          <a:srcRect/>
          <a:stretch>
            <a:fillRect/>
          </a:stretch>
        </p:blipFill>
        <p:spPr bwMode="auto">
          <a:xfrm>
            <a:off x="107504" y="4365104"/>
            <a:ext cx="2879675" cy="2160000"/>
          </a:xfrm>
          <a:prstGeom prst="rect">
            <a:avLst/>
          </a:prstGeom>
          <a:noFill/>
        </p:spPr>
      </p:pic>
      <p:pic>
        <p:nvPicPr>
          <p:cNvPr id="10" name="Picture 5" descr="Oursin détail 1"/>
          <p:cNvPicPr>
            <a:picLocks noChangeAspect="1" noChangeArrowheads="1"/>
          </p:cNvPicPr>
          <p:nvPr/>
        </p:nvPicPr>
        <p:blipFill>
          <a:blip r:embed="rId3" cstate="print"/>
          <a:srcRect/>
          <a:stretch>
            <a:fillRect/>
          </a:stretch>
        </p:blipFill>
        <p:spPr bwMode="auto">
          <a:xfrm>
            <a:off x="2987824" y="4365104"/>
            <a:ext cx="2879675" cy="2160000"/>
          </a:xfrm>
          <a:prstGeom prst="rect">
            <a:avLst/>
          </a:prstGeom>
          <a:noFill/>
        </p:spPr>
      </p:pic>
      <p:pic>
        <p:nvPicPr>
          <p:cNvPr id="12" name="Picture 4"/>
          <p:cNvPicPr>
            <a:picLocks noChangeAspect="1" noChangeArrowheads="1"/>
          </p:cNvPicPr>
          <p:nvPr/>
        </p:nvPicPr>
        <p:blipFill>
          <a:blip r:embed="rId4" cstate="print"/>
          <a:srcRect/>
          <a:stretch>
            <a:fillRect/>
          </a:stretch>
        </p:blipFill>
        <p:spPr bwMode="auto">
          <a:xfrm>
            <a:off x="5796136" y="4365104"/>
            <a:ext cx="3239749" cy="216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algn="ctr"/>
            <a:r>
              <a:rPr lang="fr-FR"/>
              <a:t>Les échinodermes</a:t>
            </a:r>
          </a:p>
        </p:txBody>
      </p:sp>
      <p:sp>
        <p:nvSpPr>
          <p:cNvPr id="37891" name="Rectangle 3"/>
          <p:cNvSpPr>
            <a:spLocks noGrp="1" noChangeArrowheads="1"/>
          </p:cNvSpPr>
          <p:nvPr>
            <p:ph type="body" idx="1"/>
          </p:nvPr>
        </p:nvSpPr>
        <p:spPr>
          <a:xfrm>
            <a:off x="457200" y="1905000"/>
            <a:ext cx="8229600" cy="1811338"/>
          </a:xfrm>
        </p:spPr>
        <p:txBody>
          <a:bodyPr/>
          <a:lstStyle/>
          <a:p>
            <a:pPr>
              <a:lnSpc>
                <a:spcPct val="80000"/>
              </a:lnSpc>
            </a:pPr>
            <a:r>
              <a:rPr lang="fr-FR" sz="2800"/>
              <a:t>De nombreux échinodermes sont capables d'abandonner volontairement un appendice à leurs prédateurs (</a:t>
            </a:r>
            <a:r>
              <a:rPr lang="fr-FR" sz="2800" b="1"/>
              <a:t>autotomie</a:t>
            </a:r>
            <a:r>
              <a:rPr lang="fr-FR" sz="2800"/>
              <a:t>). Quelques espèces sont même capables de se reproduire par scissiparité.</a:t>
            </a:r>
          </a:p>
        </p:txBody>
      </p:sp>
      <p:sp>
        <p:nvSpPr>
          <p:cNvPr id="37892" name="Text Box 4"/>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37893" name="AutoShape 5"/>
          <p:cNvSpPr>
            <a:spLocks noChangeArrowheads="1"/>
          </p:cNvSpPr>
          <p:nvPr/>
        </p:nvSpPr>
        <p:spPr bwMode="auto">
          <a:xfrm>
            <a:off x="6300788" y="6597650"/>
            <a:ext cx="1223962"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6" name="Picture 5"/>
          <p:cNvPicPr>
            <a:picLocks noChangeAspect="1" noChangeArrowheads="1"/>
          </p:cNvPicPr>
          <p:nvPr/>
        </p:nvPicPr>
        <p:blipFill>
          <a:blip r:embed="rId2" cstate="print"/>
          <a:srcRect/>
          <a:stretch>
            <a:fillRect/>
          </a:stretch>
        </p:blipFill>
        <p:spPr bwMode="auto">
          <a:xfrm>
            <a:off x="3851920" y="3861048"/>
            <a:ext cx="2880000"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92100"/>
            <a:ext cx="8229600" cy="1120676"/>
          </a:xfrm>
        </p:spPr>
        <p:txBody>
          <a:bodyPr/>
          <a:lstStyle/>
          <a:p>
            <a:pPr algn="ctr"/>
            <a:r>
              <a:rPr lang="fr-FR" dirty="0">
                <a:solidFill>
                  <a:srgbClr val="FF0000"/>
                </a:solidFill>
              </a:rPr>
              <a:t>Les tuniciers</a:t>
            </a:r>
          </a:p>
        </p:txBody>
      </p:sp>
      <p:sp>
        <p:nvSpPr>
          <p:cNvPr id="56323" name="Rectangle 3"/>
          <p:cNvSpPr>
            <a:spLocks noGrp="1" noChangeArrowheads="1"/>
          </p:cNvSpPr>
          <p:nvPr>
            <p:ph type="body" sz="half" idx="1"/>
          </p:nvPr>
        </p:nvSpPr>
        <p:spPr>
          <a:xfrm>
            <a:off x="457200" y="1412776"/>
            <a:ext cx="4038600" cy="4607024"/>
          </a:xfrm>
        </p:spPr>
        <p:txBody>
          <a:bodyPr/>
          <a:lstStyle/>
          <a:p>
            <a:r>
              <a:rPr lang="fr-FR" dirty="0">
                <a:solidFill>
                  <a:srgbClr val="FF0000"/>
                </a:solidFill>
              </a:rPr>
              <a:t>1500 espèces.</a:t>
            </a:r>
          </a:p>
        </p:txBody>
      </p:sp>
      <p:pic>
        <p:nvPicPr>
          <p:cNvPr id="56324" name="Picture 4"/>
          <p:cNvPicPr>
            <a:picLocks noChangeAspect="1" noChangeArrowheads="1"/>
          </p:cNvPicPr>
          <p:nvPr/>
        </p:nvPicPr>
        <p:blipFill>
          <a:blip r:embed="rId2" cstate="print"/>
          <a:srcRect/>
          <a:stretch>
            <a:fillRect/>
          </a:stretch>
        </p:blipFill>
        <p:spPr bwMode="auto">
          <a:xfrm>
            <a:off x="5292080" y="1340768"/>
            <a:ext cx="3486150" cy="5373687"/>
          </a:xfrm>
          <a:prstGeom prst="rect">
            <a:avLst/>
          </a:prstGeom>
          <a:noFill/>
          <a:ln w="9525">
            <a:noFill/>
            <a:miter lim="800000"/>
            <a:headEnd/>
            <a:tailEnd/>
          </a:ln>
          <a:effectLst/>
        </p:spPr>
      </p:pic>
      <p:sp>
        <p:nvSpPr>
          <p:cNvPr id="56325" name="Text Box 5"/>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56326" name="AutoShape 6"/>
          <p:cNvSpPr>
            <a:spLocks noChangeArrowheads="1"/>
          </p:cNvSpPr>
          <p:nvPr/>
        </p:nvSpPr>
        <p:spPr bwMode="auto">
          <a:xfrm>
            <a:off x="6516216" y="2276872"/>
            <a:ext cx="936625" cy="86360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11" name="Picture 4" descr="C:\Users\carion\Desktop\EN ATTENTE\IMG_0575.jpg"/>
          <p:cNvPicPr>
            <a:picLocks noChangeAspect="1" noChangeArrowheads="1"/>
          </p:cNvPicPr>
          <p:nvPr/>
        </p:nvPicPr>
        <p:blipFill>
          <a:blip r:embed="rId3" cstate="print"/>
          <a:srcRect/>
          <a:stretch>
            <a:fillRect/>
          </a:stretch>
        </p:blipFill>
        <p:spPr bwMode="auto">
          <a:xfrm>
            <a:off x="107504" y="2420888"/>
            <a:ext cx="2400000"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2" descr="C:\Users\carion\Desktop\EN ATTENTE\Ascidie Claveline naine.JPG"/>
          <p:cNvPicPr>
            <a:picLocks noChangeAspect="1" noChangeArrowheads="1"/>
          </p:cNvPicPr>
          <p:nvPr/>
        </p:nvPicPr>
        <p:blipFill>
          <a:blip r:embed="rId4" cstate="print"/>
          <a:srcRect/>
          <a:stretch>
            <a:fillRect/>
          </a:stretch>
        </p:blipFill>
        <p:spPr bwMode="auto">
          <a:xfrm>
            <a:off x="2051720" y="4365104"/>
            <a:ext cx="2400170"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algn="ctr"/>
            <a:r>
              <a:rPr lang="fr-FR"/>
              <a:t>Les tuniciers</a:t>
            </a:r>
          </a:p>
        </p:txBody>
      </p:sp>
      <p:sp>
        <p:nvSpPr>
          <p:cNvPr id="27651" name="Rectangle 3"/>
          <p:cNvSpPr>
            <a:spLocks noGrp="1" noChangeArrowheads="1"/>
          </p:cNvSpPr>
          <p:nvPr>
            <p:ph type="body" idx="1"/>
          </p:nvPr>
        </p:nvSpPr>
        <p:spPr>
          <a:xfrm>
            <a:off x="457200" y="1905000"/>
            <a:ext cx="8229600" cy="2603500"/>
          </a:xfrm>
        </p:spPr>
        <p:txBody>
          <a:bodyPr/>
          <a:lstStyle/>
          <a:p>
            <a:pPr>
              <a:lnSpc>
                <a:spcPct val="80000"/>
              </a:lnSpc>
            </a:pPr>
            <a:r>
              <a:rPr lang="fr-FR" sz="2400"/>
              <a:t>La larve des tuniciers contient une corde dorsale, ce qui les inclut dans le même embranchement que les vertébrés.</a:t>
            </a:r>
          </a:p>
          <a:p>
            <a:pPr>
              <a:lnSpc>
                <a:spcPct val="80000"/>
              </a:lnSpc>
            </a:pPr>
            <a:r>
              <a:rPr lang="fr-FR" sz="2400"/>
              <a:t>Cette larve ressemble à un têtard. Elle contient également des yeux, un cerveau, et une queue pour se propulser... C'est presque un poisson !</a:t>
            </a:r>
          </a:p>
          <a:p>
            <a:pPr>
              <a:lnSpc>
                <a:spcPct val="80000"/>
              </a:lnSpc>
            </a:pPr>
            <a:r>
              <a:rPr lang="fr-FR" sz="2400"/>
              <a:t>Leur caractéristique exclusive est de posséder une tunique cellulosique.</a:t>
            </a:r>
          </a:p>
        </p:txBody>
      </p:sp>
      <p:sp>
        <p:nvSpPr>
          <p:cNvPr id="27655" name="Text Box 7"/>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27656" name="AutoShape 8"/>
          <p:cNvSpPr>
            <a:spLocks noChangeArrowheads="1"/>
          </p:cNvSpPr>
          <p:nvPr/>
        </p:nvSpPr>
        <p:spPr bwMode="auto">
          <a:xfrm>
            <a:off x="7451725" y="6597650"/>
            <a:ext cx="792163"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27657" name="Picture 9"/>
          <p:cNvPicPr>
            <a:picLocks noChangeAspect="1" noChangeArrowheads="1"/>
          </p:cNvPicPr>
          <p:nvPr/>
        </p:nvPicPr>
        <p:blipFill>
          <a:blip r:embed="rId2" cstate="print"/>
          <a:srcRect/>
          <a:stretch>
            <a:fillRect/>
          </a:stretch>
        </p:blipFill>
        <p:spPr bwMode="auto">
          <a:xfrm>
            <a:off x="107950" y="4581525"/>
            <a:ext cx="5459413" cy="1803400"/>
          </a:xfrm>
          <a:prstGeom prst="rect">
            <a:avLst/>
          </a:prstGeom>
          <a:ln>
            <a:noFill/>
          </a:ln>
          <a:effectLst>
            <a:outerShdw blurRad="190500" algn="tl" rotWithShape="0">
              <a:srgbClr val="000000">
                <a:alpha val="70000"/>
              </a:srgbClr>
            </a:outerShdw>
          </a:effectLst>
        </p:spPr>
      </p:pic>
      <p:pic>
        <p:nvPicPr>
          <p:cNvPr id="9" name="Picture 2" descr="C:\Users\alain\Pictures\Photos plongée\Photos 2011-06 St Quay\photo 2011 St Quay AC _0036.JPG"/>
          <p:cNvPicPr>
            <a:picLocks noChangeAspect="1" noChangeArrowheads="1"/>
          </p:cNvPicPr>
          <p:nvPr/>
        </p:nvPicPr>
        <p:blipFill>
          <a:blip r:embed="rId3" cstate="print"/>
          <a:srcRect l="12843" r="13875"/>
          <a:stretch>
            <a:fillRect/>
          </a:stretch>
        </p:blipFill>
        <p:spPr bwMode="auto">
          <a:xfrm>
            <a:off x="6228184" y="4581128"/>
            <a:ext cx="2400000"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ctr"/>
            <a:r>
              <a:rPr lang="fr-FR"/>
              <a:t>Les tuniciers</a:t>
            </a:r>
          </a:p>
        </p:txBody>
      </p:sp>
      <p:sp>
        <p:nvSpPr>
          <p:cNvPr id="34819" name="Rectangle 3"/>
          <p:cNvSpPr>
            <a:spLocks noGrp="1" noChangeArrowheads="1"/>
          </p:cNvSpPr>
          <p:nvPr>
            <p:ph type="body" idx="1"/>
          </p:nvPr>
        </p:nvSpPr>
        <p:spPr>
          <a:xfrm>
            <a:off x="457200" y="1905000"/>
            <a:ext cx="8229600" cy="2676525"/>
          </a:xfrm>
        </p:spPr>
        <p:txBody>
          <a:bodyPr/>
          <a:lstStyle/>
          <a:p>
            <a:pPr>
              <a:lnSpc>
                <a:spcPct val="80000"/>
              </a:lnSpc>
            </a:pPr>
            <a:r>
              <a:rPr lang="fr-FR" sz="1800" dirty="0"/>
              <a:t>Contrairement aux éponges les tuniciers se contractent au contact.</a:t>
            </a:r>
          </a:p>
          <a:p>
            <a:pPr>
              <a:lnSpc>
                <a:spcPct val="80000"/>
              </a:lnSpc>
            </a:pPr>
            <a:r>
              <a:rPr lang="fr-FR" sz="1800" dirty="0"/>
              <a:t>Ils possèdent à leur sommet un siphon buccal par lequel entre plancton et oxygène.</a:t>
            </a:r>
          </a:p>
          <a:p>
            <a:pPr>
              <a:lnSpc>
                <a:spcPct val="80000"/>
              </a:lnSpc>
            </a:pPr>
            <a:r>
              <a:rPr lang="fr-FR" sz="1800" dirty="0"/>
              <a:t>Le siphon cloacal se situe dans leur dos.</a:t>
            </a:r>
          </a:p>
          <a:p>
            <a:pPr>
              <a:lnSpc>
                <a:spcPct val="80000"/>
              </a:lnSpc>
            </a:pPr>
            <a:r>
              <a:rPr lang="fr-FR" sz="1800" dirty="0"/>
              <a:t>Ils ne se déplacent jamais activement. Les tuniciers benthiques (ascidies) sont sessiles (fixés), les tuniciers pélagiques (</a:t>
            </a:r>
            <a:r>
              <a:rPr lang="fr-FR" sz="1800" dirty="0" err="1"/>
              <a:t>thaliacés</a:t>
            </a:r>
            <a:r>
              <a:rPr lang="fr-FR" sz="1800" dirty="0"/>
              <a:t> comme les salpes) font partie du plancton.</a:t>
            </a:r>
          </a:p>
          <a:p>
            <a:pPr>
              <a:lnSpc>
                <a:spcPct val="80000"/>
              </a:lnSpc>
            </a:pPr>
            <a:r>
              <a:rPr lang="fr-FR" sz="1800" dirty="0"/>
              <a:t>Les ascidies peuvent vivre isolées, ou en groupe, ou associés (</a:t>
            </a:r>
            <a:r>
              <a:rPr lang="fr-FR" sz="1800" dirty="0" err="1"/>
              <a:t>synascidies</a:t>
            </a:r>
            <a:r>
              <a:rPr lang="fr-FR" sz="1800" dirty="0"/>
              <a:t>).</a:t>
            </a:r>
          </a:p>
          <a:p>
            <a:pPr>
              <a:lnSpc>
                <a:spcPct val="80000"/>
              </a:lnSpc>
            </a:pPr>
            <a:r>
              <a:rPr lang="fr-FR" sz="1800" dirty="0"/>
              <a:t>Reproduction sexuée (souvent hermaphrodites) ou par bourgeonnement, pour les colonies.</a:t>
            </a:r>
          </a:p>
        </p:txBody>
      </p:sp>
      <p:sp>
        <p:nvSpPr>
          <p:cNvPr id="34824" name="Text Box 8"/>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34825" name="AutoShape 9"/>
          <p:cNvSpPr>
            <a:spLocks noChangeArrowheads="1"/>
          </p:cNvSpPr>
          <p:nvPr/>
        </p:nvSpPr>
        <p:spPr bwMode="auto">
          <a:xfrm>
            <a:off x="7451725" y="6597650"/>
            <a:ext cx="792163"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12" name="Image 11" descr="Mer Rouge 2010_0154.jpg"/>
          <p:cNvPicPr>
            <a:picLocks noChangeAspect="1"/>
          </p:cNvPicPr>
          <p:nvPr/>
        </p:nvPicPr>
        <p:blipFill>
          <a:blip r:embed="rId2" cstate="print"/>
          <a:stretch>
            <a:fillRect/>
          </a:stretch>
        </p:blipFill>
        <p:spPr>
          <a:xfrm>
            <a:off x="899592" y="4581128"/>
            <a:ext cx="2398356"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4" descr="DSCN1119"/>
          <p:cNvPicPr>
            <a:picLocks noChangeAspect="1" noChangeArrowheads="1"/>
          </p:cNvPicPr>
          <p:nvPr/>
        </p:nvPicPr>
        <p:blipFill>
          <a:blip r:embed="rId3" cstate="print"/>
          <a:srcRect/>
          <a:stretch>
            <a:fillRect/>
          </a:stretch>
        </p:blipFill>
        <p:spPr bwMode="auto">
          <a:xfrm>
            <a:off x="3563888" y="4581128"/>
            <a:ext cx="2399729"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4" descr="09 Mirabelles et Botrylles étoilées"/>
          <p:cNvPicPr>
            <a:picLocks noChangeAspect="1" noChangeArrowheads="1"/>
          </p:cNvPicPr>
          <p:nvPr/>
        </p:nvPicPr>
        <p:blipFill>
          <a:blip r:embed="rId4" cstate="print"/>
          <a:srcRect/>
          <a:stretch>
            <a:fillRect/>
          </a:stretch>
        </p:blipFill>
        <p:spPr bwMode="auto">
          <a:xfrm>
            <a:off x="6228184" y="4581128"/>
            <a:ext cx="2399729"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algn="ctr"/>
            <a:r>
              <a:rPr lang="fr-FR" dirty="0">
                <a:solidFill>
                  <a:srgbClr val="FF99CC"/>
                </a:solidFill>
              </a:rPr>
              <a:t>Les vertébrés</a:t>
            </a:r>
          </a:p>
        </p:txBody>
      </p:sp>
      <p:sp>
        <p:nvSpPr>
          <p:cNvPr id="59395" name="Rectangle 3"/>
          <p:cNvSpPr>
            <a:spLocks noGrp="1" noChangeArrowheads="1"/>
          </p:cNvSpPr>
          <p:nvPr>
            <p:ph type="body" sz="half" idx="1"/>
          </p:nvPr>
        </p:nvSpPr>
        <p:spPr/>
        <p:txBody>
          <a:bodyPr/>
          <a:lstStyle/>
          <a:p>
            <a:r>
              <a:rPr lang="fr-FR" dirty="0">
                <a:solidFill>
                  <a:srgbClr val="FF99CC"/>
                </a:solidFill>
              </a:rPr>
              <a:t>30 000 espèces de poissons.</a:t>
            </a:r>
          </a:p>
        </p:txBody>
      </p:sp>
      <p:pic>
        <p:nvPicPr>
          <p:cNvPr id="59396" name="Picture 4"/>
          <p:cNvPicPr>
            <a:picLocks noChangeAspect="1" noChangeArrowheads="1"/>
          </p:cNvPicPr>
          <p:nvPr/>
        </p:nvPicPr>
        <p:blipFill>
          <a:blip r:embed="rId2" cstate="print"/>
          <a:srcRect/>
          <a:stretch>
            <a:fillRect/>
          </a:stretch>
        </p:blipFill>
        <p:spPr bwMode="auto">
          <a:xfrm>
            <a:off x="5657850" y="1484313"/>
            <a:ext cx="3486150" cy="5373687"/>
          </a:xfrm>
          <a:prstGeom prst="rect">
            <a:avLst/>
          </a:prstGeom>
          <a:noFill/>
          <a:ln w="9525">
            <a:noFill/>
            <a:miter lim="800000"/>
            <a:headEnd/>
            <a:tailEnd/>
          </a:ln>
          <a:effectLst/>
        </p:spPr>
      </p:pic>
      <p:sp>
        <p:nvSpPr>
          <p:cNvPr id="59397" name="Text Box 5"/>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59398" name="AutoShape 6"/>
          <p:cNvSpPr>
            <a:spLocks noChangeArrowheads="1"/>
          </p:cNvSpPr>
          <p:nvPr/>
        </p:nvSpPr>
        <p:spPr bwMode="auto">
          <a:xfrm>
            <a:off x="5651500" y="1484313"/>
            <a:ext cx="1512888" cy="1439862"/>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7" name="Image 6" descr="Mer Rouge 2010_0090.jpg"/>
          <p:cNvPicPr>
            <a:picLocks noChangeAspect="1"/>
          </p:cNvPicPr>
          <p:nvPr/>
        </p:nvPicPr>
        <p:blipFill>
          <a:blip r:embed="rId3" cstate="print"/>
          <a:stretch>
            <a:fillRect/>
          </a:stretch>
        </p:blipFill>
        <p:spPr>
          <a:xfrm>
            <a:off x="1619672" y="3429000"/>
            <a:ext cx="3360000" cy="252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a:r>
              <a:rPr lang="fr-FR"/>
              <a:t>Un peu de classification</a:t>
            </a:r>
          </a:p>
        </p:txBody>
      </p:sp>
      <p:sp>
        <p:nvSpPr>
          <p:cNvPr id="12291" name="Rectangle 3"/>
          <p:cNvSpPr>
            <a:spLocks noGrp="1" noChangeArrowheads="1"/>
          </p:cNvSpPr>
          <p:nvPr>
            <p:ph type="body" idx="1"/>
          </p:nvPr>
        </p:nvSpPr>
        <p:spPr>
          <a:xfrm>
            <a:off x="468313" y="1628775"/>
            <a:ext cx="8229600" cy="2387600"/>
          </a:xfrm>
        </p:spPr>
        <p:txBody>
          <a:bodyPr/>
          <a:lstStyle/>
          <a:p>
            <a:pPr>
              <a:lnSpc>
                <a:spcPct val="90000"/>
              </a:lnSpc>
            </a:pPr>
            <a:r>
              <a:rPr lang="fr-FR" sz="2400"/>
              <a:t>Qu'est-ce qu'une espèce ?</a:t>
            </a:r>
          </a:p>
          <a:p>
            <a:pPr>
              <a:lnSpc>
                <a:spcPct val="90000"/>
              </a:lnSpc>
            </a:pPr>
            <a:r>
              <a:rPr lang="fr-FR" sz="2400"/>
              <a:t>C'est l'ensemble des individus capables de se reproduire entre eux, et dont la descendance est féconde.</a:t>
            </a:r>
          </a:p>
          <a:p>
            <a:pPr>
              <a:lnSpc>
                <a:spcPct val="90000"/>
              </a:lnSpc>
            </a:pPr>
            <a:r>
              <a:rPr lang="fr-FR" sz="2400"/>
              <a:t>Le nom d'une espèce est composé du nom de genre et du nom de l'espèce (nomenclature binomiale).</a:t>
            </a:r>
          </a:p>
          <a:p>
            <a:pPr>
              <a:lnSpc>
                <a:spcPct val="90000"/>
              </a:lnSpc>
            </a:pPr>
            <a:r>
              <a:rPr lang="fr-FR" sz="2400"/>
              <a:t>On estime qu'il y a environ 3 million d'espèces.</a:t>
            </a:r>
          </a:p>
        </p:txBody>
      </p:sp>
      <p:sp>
        <p:nvSpPr>
          <p:cNvPr id="12295" name="Text Box 7"/>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12296" name="AutoShape 8"/>
          <p:cNvSpPr>
            <a:spLocks noChangeArrowheads="1"/>
          </p:cNvSpPr>
          <p:nvPr/>
        </p:nvSpPr>
        <p:spPr bwMode="auto">
          <a:xfrm>
            <a:off x="0" y="6597650"/>
            <a:ext cx="53975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10" name="Image 9" descr="IMG_6106.JPG"/>
          <p:cNvPicPr>
            <a:picLocks noChangeAspect="1"/>
          </p:cNvPicPr>
          <p:nvPr/>
        </p:nvPicPr>
        <p:blipFill>
          <a:blip r:embed="rId2" cstate="print"/>
          <a:stretch>
            <a:fillRect/>
          </a:stretch>
        </p:blipFill>
        <p:spPr>
          <a:xfrm>
            <a:off x="1187624" y="4149080"/>
            <a:ext cx="2880000"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 10" descr="IMG_6082.JPG"/>
          <p:cNvPicPr>
            <a:picLocks noChangeAspect="1"/>
          </p:cNvPicPr>
          <p:nvPr/>
        </p:nvPicPr>
        <p:blipFill>
          <a:blip r:embed="rId3" cstate="print"/>
          <a:stretch>
            <a:fillRect/>
          </a:stretch>
        </p:blipFill>
        <p:spPr>
          <a:xfrm>
            <a:off x="5220072" y="4149080"/>
            <a:ext cx="2880000"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a:r>
              <a:rPr lang="fr-FR"/>
              <a:t>Les vertébrés</a:t>
            </a:r>
          </a:p>
        </p:txBody>
      </p:sp>
      <p:sp>
        <p:nvSpPr>
          <p:cNvPr id="24579" name="Rectangle 3"/>
          <p:cNvSpPr>
            <a:spLocks noGrp="1" noChangeArrowheads="1"/>
          </p:cNvSpPr>
          <p:nvPr>
            <p:ph type="body" idx="1"/>
          </p:nvPr>
        </p:nvSpPr>
        <p:spPr>
          <a:xfrm>
            <a:off x="457200" y="1905000"/>
            <a:ext cx="8229600" cy="2532063"/>
          </a:xfrm>
        </p:spPr>
        <p:txBody>
          <a:bodyPr/>
          <a:lstStyle/>
          <a:p>
            <a:pPr>
              <a:lnSpc>
                <a:spcPct val="90000"/>
              </a:lnSpc>
            </a:pPr>
            <a:r>
              <a:rPr lang="fr-FR" sz="2800"/>
              <a:t>Leur caractéristique exclusive est de posséder une colonne vertébrale.</a:t>
            </a:r>
          </a:p>
          <a:p>
            <a:pPr>
              <a:lnSpc>
                <a:spcPct val="90000"/>
              </a:lnSpc>
            </a:pPr>
            <a:r>
              <a:rPr lang="fr-FR" sz="2800"/>
              <a:t>Parmi les vertébrés, il y a 30 000 espèces de poissons (vertébrés aquatiques à nageoires et branchies) dans le monde, mais aussi des cétacés, des siréniens, des reptiles...</a:t>
            </a:r>
          </a:p>
        </p:txBody>
      </p:sp>
      <p:sp>
        <p:nvSpPr>
          <p:cNvPr id="24583" name="Text Box 7"/>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24584" name="AutoShape 8"/>
          <p:cNvSpPr>
            <a:spLocks noChangeArrowheads="1"/>
          </p:cNvSpPr>
          <p:nvPr/>
        </p:nvSpPr>
        <p:spPr bwMode="auto">
          <a:xfrm>
            <a:off x="8172450" y="6597650"/>
            <a:ext cx="86360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10" name="Image 9" descr="IMG_6133.JPG"/>
          <p:cNvPicPr>
            <a:picLocks noChangeAspect="1"/>
          </p:cNvPicPr>
          <p:nvPr/>
        </p:nvPicPr>
        <p:blipFill>
          <a:blip r:embed="rId2" cstate="print"/>
          <a:stretch>
            <a:fillRect/>
          </a:stretch>
        </p:blipFill>
        <p:spPr>
          <a:xfrm>
            <a:off x="6084168" y="4365104"/>
            <a:ext cx="2640000" cy="19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 12" descr="IMG_6140.jpg"/>
          <p:cNvPicPr>
            <a:picLocks noChangeAspect="1"/>
          </p:cNvPicPr>
          <p:nvPr/>
        </p:nvPicPr>
        <p:blipFill>
          <a:blip r:embed="rId3" cstate="print"/>
          <a:stretch>
            <a:fillRect/>
          </a:stretch>
        </p:blipFill>
        <p:spPr>
          <a:xfrm>
            <a:off x="467544" y="4365104"/>
            <a:ext cx="2640000" cy="19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 13" descr="photo 2011 St Quay AC _0059.jpg"/>
          <p:cNvPicPr>
            <a:picLocks noChangeAspect="1"/>
          </p:cNvPicPr>
          <p:nvPr/>
        </p:nvPicPr>
        <p:blipFill>
          <a:blip r:embed="rId4" cstate="print"/>
          <a:stretch>
            <a:fillRect/>
          </a:stretch>
        </p:blipFill>
        <p:spPr>
          <a:xfrm>
            <a:off x="3275856" y="4365104"/>
            <a:ext cx="2640000" cy="198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92100"/>
            <a:ext cx="6275388" cy="1384300"/>
          </a:xfrm>
        </p:spPr>
        <p:txBody>
          <a:bodyPr/>
          <a:lstStyle/>
          <a:p>
            <a:pPr algn="ctr"/>
            <a:r>
              <a:rPr lang="fr-FR"/>
              <a:t>Les vertébrés</a:t>
            </a:r>
          </a:p>
        </p:txBody>
      </p:sp>
      <p:sp>
        <p:nvSpPr>
          <p:cNvPr id="36867" name="Rectangle 3"/>
          <p:cNvSpPr>
            <a:spLocks noGrp="1" noChangeArrowheads="1"/>
          </p:cNvSpPr>
          <p:nvPr>
            <p:ph type="body" idx="1"/>
          </p:nvPr>
        </p:nvSpPr>
        <p:spPr>
          <a:xfrm>
            <a:off x="457200" y="1905000"/>
            <a:ext cx="4114800" cy="2316163"/>
          </a:xfrm>
        </p:spPr>
        <p:txBody>
          <a:bodyPr/>
          <a:lstStyle/>
          <a:p>
            <a:pPr>
              <a:lnSpc>
                <a:spcPct val="90000"/>
              </a:lnSpc>
            </a:pPr>
            <a:r>
              <a:rPr lang="fr-FR"/>
              <a:t>Les poissons se divisent en 2 classes principales : les poissons osseux et cartilagineux.</a:t>
            </a:r>
          </a:p>
          <a:p>
            <a:pPr>
              <a:lnSpc>
                <a:spcPct val="90000"/>
              </a:lnSpc>
              <a:buFontTx/>
              <a:buNone/>
            </a:pPr>
            <a:endParaRPr lang="fr-FR"/>
          </a:p>
        </p:txBody>
      </p:sp>
      <p:sp>
        <p:nvSpPr>
          <p:cNvPr id="36874" name="Text Box 10"/>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36875" name="AutoShape 11"/>
          <p:cNvSpPr>
            <a:spLocks noChangeArrowheads="1"/>
          </p:cNvSpPr>
          <p:nvPr/>
        </p:nvSpPr>
        <p:spPr bwMode="auto">
          <a:xfrm>
            <a:off x="8172450" y="6597650"/>
            <a:ext cx="86360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12" name="Image 11" descr="raie.jpg"/>
          <p:cNvPicPr>
            <a:picLocks noChangeAspect="1"/>
          </p:cNvPicPr>
          <p:nvPr/>
        </p:nvPicPr>
        <p:blipFill>
          <a:blip r:embed="rId2" cstate="print"/>
          <a:stretch>
            <a:fillRect/>
          </a:stretch>
        </p:blipFill>
        <p:spPr>
          <a:xfrm>
            <a:off x="5292080" y="3861048"/>
            <a:ext cx="3360000" cy="252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 12" descr="DSCN1002.jpg"/>
          <p:cNvPicPr>
            <a:picLocks noChangeAspect="1"/>
          </p:cNvPicPr>
          <p:nvPr/>
        </p:nvPicPr>
        <p:blipFill>
          <a:blip r:embed="rId3" cstate="print"/>
          <a:stretch>
            <a:fillRect/>
          </a:stretch>
        </p:blipFill>
        <p:spPr>
          <a:xfrm>
            <a:off x="5292080" y="1196752"/>
            <a:ext cx="3360000" cy="252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itre 3"/>
          <p:cNvSpPr>
            <a:spLocks noGrp="1"/>
          </p:cNvSpPr>
          <p:nvPr>
            <p:ph type="ctrTitle" sz="quarter"/>
          </p:nvPr>
        </p:nvSpPr>
        <p:spPr/>
        <p:txBody>
          <a:bodyPr/>
          <a:lstStyle/>
          <a:p>
            <a:endParaRPr lang="fr-FR" dirty="0"/>
          </a:p>
        </p:txBody>
      </p:sp>
      <p:pic>
        <p:nvPicPr>
          <p:cNvPr id="6" name="Image 5" descr="Port de la Selva_76.jpg"/>
          <p:cNvPicPr>
            <a:picLocks noChangeAspect="1"/>
          </p:cNvPicPr>
          <p:nvPr/>
        </p:nvPicPr>
        <p:blipFill>
          <a:blip r:embed="rId2" cstate="print"/>
          <a:stretch>
            <a:fillRect/>
          </a:stretch>
        </p:blipFill>
        <p:spPr>
          <a:xfrm>
            <a:off x="395536" y="836712"/>
            <a:ext cx="8388424" cy="47102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Bulle ronde 6"/>
          <p:cNvSpPr/>
          <p:nvPr/>
        </p:nvSpPr>
        <p:spPr>
          <a:xfrm>
            <a:off x="6012160" y="908720"/>
            <a:ext cx="2088232" cy="18720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smtClean="0">
                <a:solidFill>
                  <a:sysClr val="windowText" lastClr="000000"/>
                </a:solidFill>
              </a:rPr>
              <a:t>C’est fini!</a:t>
            </a:r>
            <a:endParaRPr lang="fr-FR" sz="3600" dirty="0">
              <a:solidFill>
                <a:sysClr val="windowText" lastClr="00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lgn="ctr"/>
            <a:r>
              <a:rPr lang="fr-FR"/>
              <a:t>Un peu de classification</a:t>
            </a:r>
          </a:p>
        </p:txBody>
      </p:sp>
      <p:sp>
        <p:nvSpPr>
          <p:cNvPr id="13315" name="Rectangle 3"/>
          <p:cNvSpPr>
            <a:spLocks noGrp="1" noChangeArrowheads="1"/>
          </p:cNvSpPr>
          <p:nvPr>
            <p:ph type="body" idx="1"/>
          </p:nvPr>
        </p:nvSpPr>
        <p:spPr>
          <a:xfrm>
            <a:off x="468313" y="1484313"/>
            <a:ext cx="8229600" cy="2387600"/>
          </a:xfrm>
        </p:spPr>
        <p:txBody>
          <a:bodyPr/>
          <a:lstStyle/>
          <a:p>
            <a:pPr>
              <a:lnSpc>
                <a:spcPct val="80000"/>
              </a:lnSpc>
            </a:pPr>
            <a:r>
              <a:rPr lang="fr-FR" sz="2400"/>
              <a:t>Qu'est-ce qu'un embranchement ?</a:t>
            </a:r>
          </a:p>
          <a:p>
            <a:pPr>
              <a:lnSpc>
                <a:spcPct val="80000"/>
              </a:lnSpc>
            </a:pPr>
            <a:r>
              <a:rPr lang="fr-FR" sz="2400"/>
              <a:t>Un embranchement est un plan original d'organisation de la vie.</a:t>
            </a:r>
          </a:p>
          <a:p>
            <a:pPr>
              <a:lnSpc>
                <a:spcPct val="80000"/>
              </a:lnSpc>
            </a:pPr>
            <a:r>
              <a:rPr lang="fr-FR" sz="2400"/>
              <a:t>Au fur et à mesure de l'évolution, les espèces ont acquis des fonctions.</a:t>
            </a:r>
          </a:p>
          <a:p>
            <a:pPr>
              <a:lnSpc>
                <a:spcPct val="80000"/>
              </a:lnSpc>
            </a:pPr>
            <a:r>
              <a:rPr lang="fr-FR" sz="2400"/>
              <a:t>On a regroupé les espèces dans des embranchements en se basant sur leurs caractéristiques </a:t>
            </a:r>
            <a:r>
              <a:rPr lang="fr-FR" sz="2400" u="sng"/>
              <a:t>exclusives</a:t>
            </a:r>
            <a:r>
              <a:rPr lang="fr-FR" sz="2400"/>
              <a:t>.</a:t>
            </a:r>
          </a:p>
        </p:txBody>
      </p:sp>
      <p:sp>
        <p:nvSpPr>
          <p:cNvPr id="13327" name="Text Box 15"/>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13328" name="AutoShape 16"/>
          <p:cNvSpPr>
            <a:spLocks noChangeArrowheads="1"/>
          </p:cNvSpPr>
          <p:nvPr/>
        </p:nvSpPr>
        <p:spPr bwMode="auto">
          <a:xfrm>
            <a:off x="0" y="6597650"/>
            <a:ext cx="53975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15" name="Image 14" descr="Port de la Selva_65.jpg"/>
          <p:cNvPicPr>
            <a:picLocks noChangeAspect="1"/>
          </p:cNvPicPr>
          <p:nvPr/>
        </p:nvPicPr>
        <p:blipFill>
          <a:blip r:embed="rId2" cstate="print"/>
          <a:stretch>
            <a:fillRect/>
          </a:stretch>
        </p:blipFill>
        <p:spPr>
          <a:xfrm>
            <a:off x="611560" y="3789040"/>
            <a:ext cx="1872000" cy="1404000"/>
          </a:xfrm>
          <a:prstGeom prst="rect">
            <a:avLst/>
          </a:prstGeom>
        </p:spPr>
      </p:pic>
      <p:pic>
        <p:nvPicPr>
          <p:cNvPr id="16" name="Image 15" descr="2012 Martinique_04.JPG"/>
          <p:cNvPicPr>
            <a:picLocks noChangeAspect="1"/>
          </p:cNvPicPr>
          <p:nvPr/>
        </p:nvPicPr>
        <p:blipFill>
          <a:blip r:embed="rId3" cstate="print"/>
          <a:stretch>
            <a:fillRect/>
          </a:stretch>
        </p:blipFill>
        <p:spPr>
          <a:xfrm>
            <a:off x="2627784" y="3789040"/>
            <a:ext cx="1870818" cy="1404000"/>
          </a:xfrm>
          <a:prstGeom prst="rect">
            <a:avLst/>
          </a:prstGeom>
        </p:spPr>
      </p:pic>
      <p:pic>
        <p:nvPicPr>
          <p:cNvPr id="17" name="Image 16" descr="2012 Martinique_33 Poisson Canthigaster.jpg"/>
          <p:cNvPicPr>
            <a:picLocks noChangeAspect="1"/>
          </p:cNvPicPr>
          <p:nvPr/>
        </p:nvPicPr>
        <p:blipFill>
          <a:blip r:embed="rId4" cstate="print"/>
          <a:stretch>
            <a:fillRect/>
          </a:stretch>
        </p:blipFill>
        <p:spPr>
          <a:xfrm>
            <a:off x="4644008" y="3789040"/>
            <a:ext cx="1869983" cy="1404000"/>
          </a:xfrm>
          <a:prstGeom prst="rect">
            <a:avLst/>
          </a:prstGeom>
        </p:spPr>
      </p:pic>
      <p:pic>
        <p:nvPicPr>
          <p:cNvPr id="18" name="Image 17" descr="2012 Martinique_37 Comatule Gorgonocéphale.jpg"/>
          <p:cNvPicPr>
            <a:picLocks noChangeAspect="1"/>
          </p:cNvPicPr>
          <p:nvPr/>
        </p:nvPicPr>
        <p:blipFill>
          <a:blip r:embed="rId5" cstate="print"/>
          <a:stretch>
            <a:fillRect/>
          </a:stretch>
        </p:blipFill>
        <p:spPr>
          <a:xfrm>
            <a:off x="6660232" y="3789040"/>
            <a:ext cx="1872000" cy="1404000"/>
          </a:xfrm>
          <a:prstGeom prst="rect">
            <a:avLst/>
          </a:prstGeom>
        </p:spPr>
      </p:pic>
      <p:pic>
        <p:nvPicPr>
          <p:cNvPr id="19" name="Image 18" descr="2012 Martinique_42 Monnaie Caraïbe.jpg"/>
          <p:cNvPicPr>
            <a:picLocks noChangeAspect="1"/>
          </p:cNvPicPr>
          <p:nvPr/>
        </p:nvPicPr>
        <p:blipFill>
          <a:blip r:embed="rId6" cstate="print"/>
          <a:stretch>
            <a:fillRect/>
          </a:stretch>
        </p:blipFill>
        <p:spPr>
          <a:xfrm>
            <a:off x="611560" y="5229200"/>
            <a:ext cx="1870839" cy="1404000"/>
          </a:xfrm>
          <a:prstGeom prst="rect">
            <a:avLst/>
          </a:prstGeom>
        </p:spPr>
      </p:pic>
      <p:pic>
        <p:nvPicPr>
          <p:cNvPr id="21" name="Image 20" descr="2012 Martinique_68 Tortue Verte.jpg"/>
          <p:cNvPicPr>
            <a:picLocks noChangeAspect="1"/>
          </p:cNvPicPr>
          <p:nvPr/>
        </p:nvPicPr>
        <p:blipFill>
          <a:blip r:embed="rId7" cstate="print"/>
          <a:stretch>
            <a:fillRect/>
          </a:stretch>
        </p:blipFill>
        <p:spPr>
          <a:xfrm>
            <a:off x="2627784" y="5229200"/>
            <a:ext cx="1872000" cy="1404000"/>
          </a:xfrm>
          <a:prstGeom prst="rect">
            <a:avLst/>
          </a:prstGeom>
        </p:spPr>
      </p:pic>
      <p:pic>
        <p:nvPicPr>
          <p:cNvPr id="22" name="Image 21" descr="2012 Martinique_80 Anémone Téton &amp; Crevette Periclimines.jpg"/>
          <p:cNvPicPr>
            <a:picLocks noChangeAspect="1"/>
          </p:cNvPicPr>
          <p:nvPr/>
        </p:nvPicPr>
        <p:blipFill>
          <a:blip r:embed="rId8" cstate="print"/>
          <a:stretch>
            <a:fillRect/>
          </a:stretch>
        </p:blipFill>
        <p:spPr>
          <a:xfrm>
            <a:off x="4644008" y="5229200"/>
            <a:ext cx="1871105" cy="1404000"/>
          </a:xfrm>
          <a:prstGeom prst="rect">
            <a:avLst/>
          </a:prstGeom>
        </p:spPr>
      </p:pic>
      <p:pic>
        <p:nvPicPr>
          <p:cNvPr id="23" name="Image 22" descr="IMG_4645 Anémone-Bijou.jpg"/>
          <p:cNvPicPr>
            <a:picLocks noChangeAspect="1"/>
          </p:cNvPicPr>
          <p:nvPr/>
        </p:nvPicPr>
        <p:blipFill>
          <a:blip r:embed="rId9" cstate="print"/>
          <a:stretch>
            <a:fillRect/>
          </a:stretch>
        </p:blipFill>
        <p:spPr>
          <a:xfrm>
            <a:off x="6660232" y="5229200"/>
            <a:ext cx="1872000" cy="14040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ctr"/>
            <a:r>
              <a:rPr lang="fr-FR"/>
              <a:t>Un peu de classification</a:t>
            </a:r>
          </a:p>
        </p:txBody>
      </p:sp>
      <p:sp>
        <p:nvSpPr>
          <p:cNvPr id="14339" name="Rectangle 3"/>
          <p:cNvSpPr>
            <a:spLocks noGrp="1" noChangeArrowheads="1"/>
          </p:cNvSpPr>
          <p:nvPr>
            <p:ph type="body" idx="1"/>
          </p:nvPr>
        </p:nvSpPr>
        <p:spPr>
          <a:xfrm>
            <a:off x="250825" y="1557338"/>
            <a:ext cx="8642350" cy="3024187"/>
          </a:xfrm>
        </p:spPr>
        <p:txBody>
          <a:bodyPr/>
          <a:lstStyle/>
          <a:p>
            <a:pPr>
              <a:lnSpc>
                <a:spcPct val="80000"/>
              </a:lnSpc>
              <a:buFontTx/>
              <a:buNone/>
            </a:pPr>
            <a:r>
              <a:rPr lang="fr-FR" sz="2000" dirty="0"/>
              <a:t>La classification de Linné définit 7 niveaux :</a:t>
            </a:r>
          </a:p>
          <a:p>
            <a:pPr>
              <a:lnSpc>
                <a:spcPct val="80000"/>
              </a:lnSpc>
            </a:pPr>
            <a:r>
              <a:rPr lang="fr-FR" sz="2000" dirty="0"/>
              <a:t>Règne (5)</a:t>
            </a:r>
          </a:p>
          <a:p>
            <a:pPr>
              <a:lnSpc>
                <a:spcPct val="80000"/>
              </a:lnSpc>
            </a:pPr>
            <a:r>
              <a:rPr lang="fr-FR" sz="2000" dirty="0"/>
              <a:t>Embranchement (10)</a:t>
            </a:r>
          </a:p>
          <a:p>
            <a:pPr>
              <a:lnSpc>
                <a:spcPct val="80000"/>
              </a:lnSpc>
            </a:pPr>
            <a:r>
              <a:rPr lang="fr-FR" sz="2000" dirty="0"/>
              <a:t>Classe</a:t>
            </a:r>
          </a:p>
          <a:p>
            <a:pPr>
              <a:lnSpc>
                <a:spcPct val="80000"/>
              </a:lnSpc>
            </a:pPr>
            <a:r>
              <a:rPr lang="fr-FR" sz="2000" dirty="0"/>
              <a:t>Ordre</a:t>
            </a:r>
          </a:p>
          <a:p>
            <a:pPr>
              <a:lnSpc>
                <a:spcPct val="80000"/>
              </a:lnSpc>
            </a:pPr>
            <a:r>
              <a:rPr lang="fr-FR" sz="2000" dirty="0"/>
              <a:t>Famille</a:t>
            </a:r>
          </a:p>
          <a:p>
            <a:pPr>
              <a:lnSpc>
                <a:spcPct val="80000"/>
              </a:lnSpc>
            </a:pPr>
            <a:r>
              <a:rPr lang="fr-FR" sz="2000" dirty="0"/>
              <a:t>Genre et espèce</a:t>
            </a:r>
          </a:p>
          <a:p>
            <a:pPr>
              <a:lnSpc>
                <a:spcPct val="80000"/>
              </a:lnSpc>
              <a:buFontTx/>
              <a:buNone/>
            </a:pPr>
            <a:r>
              <a:rPr lang="fr-FR" sz="2000" dirty="0"/>
              <a:t>Mais nous nous limiterons aux espèces et embranchements.</a:t>
            </a:r>
          </a:p>
          <a:p>
            <a:pPr>
              <a:lnSpc>
                <a:spcPct val="80000"/>
              </a:lnSpc>
              <a:buFontTx/>
              <a:buNone/>
            </a:pPr>
            <a:r>
              <a:rPr lang="fr-FR" sz="2000" dirty="0"/>
              <a:t>Les scientifiques utilisent maintenant un modèle plus précis (le nombre de niveaux de classification n'est plus limité).</a:t>
            </a:r>
          </a:p>
        </p:txBody>
      </p:sp>
      <p:sp>
        <p:nvSpPr>
          <p:cNvPr id="14344" name="Text Box 8"/>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14345" name="AutoShape 9"/>
          <p:cNvSpPr>
            <a:spLocks noChangeArrowheads="1"/>
          </p:cNvSpPr>
          <p:nvPr/>
        </p:nvSpPr>
        <p:spPr bwMode="auto">
          <a:xfrm>
            <a:off x="0" y="6597650"/>
            <a:ext cx="53975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14" name="Image 13" descr="2012 Martinique_71 Poisson Barracuda.jpg"/>
          <p:cNvPicPr>
            <a:picLocks noChangeAspect="1"/>
          </p:cNvPicPr>
          <p:nvPr/>
        </p:nvPicPr>
        <p:blipFill>
          <a:blip r:embed="rId2" cstate="print"/>
          <a:stretch>
            <a:fillRect/>
          </a:stretch>
        </p:blipFill>
        <p:spPr>
          <a:xfrm>
            <a:off x="683568" y="4725144"/>
            <a:ext cx="2400000" cy="1800000"/>
          </a:xfrm>
          <a:prstGeom prst="rect">
            <a:avLst/>
          </a:prstGeom>
          <a:ln>
            <a:noFill/>
          </a:ln>
          <a:effectLst>
            <a:softEdge rad="112500"/>
          </a:effectLst>
        </p:spPr>
      </p:pic>
      <p:pic>
        <p:nvPicPr>
          <p:cNvPr id="15" name="Image 14" descr="2012 Martinique_80 Anémone Téton &amp; Crevette Periclimines.jpg"/>
          <p:cNvPicPr>
            <a:picLocks noChangeAspect="1"/>
          </p:cNvPicPr>
          <p:nvPr/>
        </p:nvPicPr>
        <p:blipFill>
          <a:blip r:embed="rId3" cstate="print"/>
          <a:stretch>
            <a:fillRect/>
          </a:stretch>
        </p:blipFill>
        <p:spPr>
          <a:xfrm>
            <a:off x="3347864" y="4725144"/>
            <a:ext cx="2398853" cy="1800000"/>
          </a:xfrm>
          <a:prstGeom prst="rect">
            <a:avLst/>
          </a:prstGeom>
          <a:ln>
            <a:noFill/>
          </a:ln>
          <a:effectLst>
            <a:softEdge rad="112500"/>
          </a:effectLst>
        </p:spPr>
      </p:pic>
      <p:pic>
        <p:nvPicPr>
          <p:cNvPr id="16" name="Image 15" descr="Port de la Selva_74.jpg"/>
          <p:cNvPicPr>
            <a:picLocks noChangeAspect="1"/>
          </p:cNvPicPr>
          <p:nvPr/>
        </p:nvPicPr>
        <p:blipFill>
          <a:blip r:embed="rId4" cstate="print"/>
          <a:stretch>
            <a:fillRect/>
          </a:stretch>
        </p:blipFill>
        <p:spPr>
          <a:xfrm>
            <a:off x="6084168" y="4725144"/>
            <a:ext cx="2400000" cy="1800000"/>
          </a:xfrm>
          <a:prstGeom prst="rect">
            <a:avLst/>
          </a:prstGeom>
          <a:ln>
            <a:noFill/>
          </a:ln>
          <a:effectLst>
            <a:softEdge rad="112500"/>
          </a:effectLst>
        </p:spPr>
      </p:pic>
      <p:pic>
        <p:nvPicPr>
          <p:cNvPr id="10" name="Image 9" descr="IMG_6076.jpg"/>
          <p:cNvPicPr>
            <a:picLocks noChangeAspect="1"/>
          </p:cNvPicPr>
          <p:nvPr/>
        </p:nvPicPr>
        <p:blipFill>
          <a:blip r:embed="rId5" cstate="print"/>
          <a:stretch>
            <a:fillRect/>
          </a:stretch>
        </p:blipFill>
        <p:spPr>
          <a:xfrm>
            <a:off x="6084168" y="1700809"/>
            <a:ext cx="2412000" cy="169532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fr-FR"/>
              <a:t>Genèse de la vie sur terre</a:t>
            </a:r>
          </a:p>
        </p:txBody>
      </p:sp>
      <p:sp>
        <p:nvSpPr>
          <p:cNvPr id="44035" name="Rectangle 3"/>
          <p:cNvSpPr>
            <a:spLocks noGrp="1" noChangeArrowheads="1"/>
          </p:cNvSpPr>
          <p:nvPr>
            <p:ph type="body" idx="1"/>
          </p:nvPr>
        </p:nvSpPr>
        <p:spPr>
          <a:xfrm>
            <a:off x="457200" y="1905000"/>
            <a:ext cx="8229600" cy="4044950"/>
          </a:xfrm>
        </p:spPr>
        <p:txBody>
          <a:bodyPr/>
          <a:lstStyle/>
          <a:p>
            <a:pPr>
              <a:lnSpc>
                <a:spcPct val="90000"/>
              </a:lnSpc>
            </a:pPr>
            <a:r>
              <a:rPr lang="fr-FR" sz="2400"/>
              <a:t>- 4,5 milliards d'années : formation de la terre, éruptions et explosions nucléaires.</a:t>
            </a:r>
          </a:p>
          <a:p>
            <a:pPr>
              <a:lnSpc>
                <a:spcPct val="90000"/>
              </a:lnSpc>
            </a:pPr>
            <a:r>
              <a:rPr lang="fr-FR" sz="2400"/>
              <a:t>- 4 milliards d'années : la croûte s'est refroidie et des océans se sont formés.</a:t>
            </a:r>
          </a:p>
          <a:p>
            <a:pPr>
              <a:lnSpc>
                <a:spcPct val="90000"/>
              </a:lnSpc>
            </a:pPr>
            <a:r>
              <a:rPr lang="fr-FR" sz="2400"/>
              <a:t>- 3,85 milliards d'années : apparition des procaryotes (cellules dépourvues de noyau) qui commencent à produire de l'oxygène. Un jour dure 6h.</a:t>
            </a:r>
          </a:p>
          <a:p>
            <a:pPr>
              <a:lnSpc>
                <a:spcPct val="90000"/>
              </a:lnSpc>
            </a:pPr>
            <a:r>
              <a:rPr lang="fr-FR" sz="2400"/>
              <a:t>- 1,5 milliards d'années : apparition des eucaryotes (cellules à noyau).</a:t>
            </a:r>
          </a:p>
          <a:p>
            <a:pPr>
              <a:lnSpc>
                <a:spcPct val="90000"/>
              </a:lnSpc>
            </a:pPr>
            <a:r>
              <a:rPr lang="fr-FR" sz="2400"/>
              <a:t>- 800 millions d'années : apparition des métazoaires (organismes constitués de plusieurs cellules).</a:t>
            </a:r>
          </a:p>
        </p:txBody>
      </p:sp>
      <p:sp>
        <p:nvSpPr>
          <p:cNvPr id="44037" name="Text Box 5"/>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44038" name="AutoShape 6"/>
          <p:cNvSpPr>
            <a:spLocks noChangeArrowheads="1"/>
          </p:cNvSpPr>
          <p:nvPr/>
        </p:nvSpPr>
        <p:spPr bwMode="auto">
          <a:xfrm>
            <a:off x="0" y="6597650"/>
            <a:ext cx="53975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fr-FR"/>
              <a:t>Genèse de la vie sur terre</a:t>
            </a:r>
          </a:p>
        </p:txBody>
      </p:sp>
      <p:sp>
        <p:nvSpPr>
          <p:cNvPr id="45059" name="Rectangle 3"/>
          <p:cNvSpPr>
            <a:spLocks noGrp="1" noChangeArrowheads="1"/>
          </p:cNvSpPr>
          <p:nvPr>
            <p:ph type="body" idx="1"/>
          </p:nvPr>
        </p:nvSpPr>
        <p:spPr>
          <a:xfrm>
            <a:off x="457200" y="1905000"/>
            <a:ext cx="8229600" cy="4260850"/>
          </a:xfrm>
        </p:spPr>
        <p:txBody>
          <a:bodyPr/>
          <a:lstStyle/>
          <a:p>
            <a:pPr>
              <a:lnSpc>
                <a:spcPct val="80000"/>
              </a:lnSpc>
            </a:pPr>
            <a:r>
              <a:rPr lang="fr-FR" sz="2800"/>
              <a:t>- 500 millions d'années, Cambrien : formation de tous les embranchements. Les plantes conquièrent le milieu terrestre. 7% d'oxygène dans l'atmosphère. Un jour dure 20h.</a:t>
            </a:r>
          </a:p>
          <a:p>
            <a:pPr>
              <a:lnSpc>
                <a:spcPct val="80000"/>
              </a:lnSpc>
            </a:pPr>
            <a:r>
              <a:rPr lang="fr-FR" sz="2800"/>
              <a:t>- 470 millions d'années : premiers animaux terrestres (arthropodes). 15 à 20% d'oxygène.</a:t>
            </a:r>
          </a:p>
          <a:p>
            <a:pPr>
              <a:lnSpc>
                <a:spcPct val="80000"/>
              </a:lnSpc>
            </a:pPr>
            <a:r>
              <a:rPr lang="fr-FR" sz="2800"/>
              <a:t>- 290 millions d'années : premiers reptiles.</a:t>
            </a:r>
          </a:p>
          <a:p>
            <a:pPr>
              <a:lnSpc>
                <a:spcPct val="80000"/>
              </a:lnSpc>
            </a:pPr>
            <a:r>
              <a:rPr lang="fr-FR" sz="2800"/>
              <a:t>- 65 millions d'années : disparition des dinosaures, développement des mammifères.</a:t>
            </a:r>
          </a:p>
          <a:p>
            <a:pPr>
              <a:lnSpc>
                <a:spcPct val="80000"/>
              </a:lnSpc>
            </a:pPr>
            <a:r>
              <a:rPr lang="fr-FR" sz="2800"/>
              <a:t>- 40 000 ans : homo sapiens</a:t>
            </a:r>
          </a:p>
        </p:txBody>
      </p:sp>
      <p:sp>
        <p:nvSpPr>
          <p:cNvPr id="45060" name="Text Box 4"/>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45061" name="AutoShape 5"/>
          <p:cNvSpPr>
            <a:spLocks noChangeArrowheads="1"/>
          </p:cNvSpPr>
          <p:nvPr/>
        </p:nvSpPr>
        <p:spPr bwMode="auto">
          <a:xfrm>
            <a:off x="0" y="6597650"/>
            <a:ext cx="53975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algn="ctr"/>
            <a:r>
              <a:rPr lang="fr-FR"/>
              <a:t>Le règne végétal</a:t>
            </a:r>
          </a:p>
        </p:txBody>
      </p:sp>
      <p:sp>
        <p:nvSpPr>
          <p:cNvPr id="3075" name="Rectangle 3"/>
          <p:cNvSpPr>
            <a:spLocks noGrp="1" noChangeArrowheads="1"/>
          </p:cNvSpPr>
          <p:nvPr>
            <p:ph type="body" idx="1"/>
          </p:nvPr>
        </p:nvSpPr>
        <p:spPr>
          <a:xfrm>
            <a:off x="457200" y="1905000"/>
            <a:ext cx="8229600" cy="2316163"/>
          </a:xfrm>
        </p:spPr>
        <p:txBody>
          <a:bodyPr/>
          <a:lstStyle/>
          <a:p>
            <a:pPr>
              <a:lnSpc>
                <a:spcPct val="90000"/>
              </a:lnSpc>
            </a:pPr>
            <a:r>
              <a:rPr lang="fr-FR" sz="2400" dirty="0"/>
              <a:t>Quelle est la différence entre un animal et un végétal ?</a:t>
            </a:r>
          </a:p>
          <a:p>
            <a:pPr>
              <a:lnSpc>
                <a:spcPct val="90000"/>
              </a:lnSpc>
            </a:pPr>
            <a:r>
              <a:rPr lang="fr-FR" sz="2400" dirty="0"/>
              <a:t>Contrairement aux animaux, </a:t>
            </a:r>
            <a:r>
              <a:rPr lang="fr-FR" sz="2400" dirty="0">
                <a:hlinkClick r:id="rId2" action="ppaction://hlinkfile"/>
              </a:rPr>
              <a:t>les végétaux</a:t>
            </a:r>
            <a:r>
              <a:rPr lang="fr-FR" sz="2400" dirty="0"/>
              <a:t> sont capables de créer de la matière organique à partir de soleil et de matière inerte : on dit qu'ils sont </a:t>
            </a:r>
            <a:r>
              <a:rPr lang="fr-FR" sz="2400" b="1" dirty="0"/>
              <a:t>autotrophes</a:t>
            </a:r>
            <a:r>
              <a:rPr lang="fr-FR" sz="2400" dirty="0"/>
              <a:t>. C'est leur caractéristique exclusive.</a:t>
            </a:r>
          </a:p>
        </p:txBody>
      </p:sp>
      <p:sp>
        <p:nvSpPr>
          <p:cNvPr id="3078" name="Text Box 6"/>
          <p:cNvSpPr txBox="1">
            <a:spLocks noChangeArrowheads="1"/>
          </p:cNvSpPr>
          <p:nvPr/>
        </p:nvSpPr>
        <p:spPr bwMode="auto">
          <a:xfrm>
            <a:off x="0" y="6596063"/>
            <a:ext cx="9144000" cy="261937"/>
          </a:xfrm>
          <a:prstGeom prst="rect">
            <a:avLst/>
          </a:prstGeom>
          <a:solidFill>
            <a:srgbClr val="0000FF"/>
          </a:solidFill>
          <a:ln w="9525">
            <a:solidFill>
              <a:srgbClr val="000000"/>
            </a:solidFill>
            <a:miter lim="800000"/>
            <a:headEnd/>
            <a:tailEnd/>
          </a:ln>
          <a:effectLst/>
        </p:spPr>
        <p:txBody>
          <a:bodyPr>
            <a:spAutoFit/>
          </a:bodyPr>
          <a:lstStyle/>
          <a:p>
            <a:pPr>
              <a:lnSpc>
                <a:spcPct val="75000"/>
              </a:lnSpc>
            </a:pPr>
            <a:r>
              <a:rPr lang="fr-FR" sz="1400"/>
              <a:t>Intro Végétaux Spongiaires Cnidaires Vers Bryozoaires Mollusques Arthropodes Échinodermes Tuniciers Vertébrés</a:t>
            </a:r>
          </a:p>
        </p:txBody>
      </p:sp>
      <p:sp>
        <p:nvSpPr>
          <p:cNvPr id="3079" name="AutoShape 7"/>
          <p:cNvSpPr>
            <a:spLocks noChangeArrowheads="1"/>
          </p:cNvSpPr>
          <p:nvPr/>
        </p:nvSpPr>
        <p:spPr bwMode="auto">
          <a:xfrm>
            <a:off x="468313" y="6597650"/>
            <a:ext cx="863600" cy="260350"/>
          </a:xfrm>
          <a:prstGeom prst="roundRect">
            <a:avLst>
              <a:gd name="adj" fmla="val 16667"/>
            </a:avLst>
          </a:prstGeom>
          <a:noFill/>
          <a:ln w="38100">
            <a:solidFill>
              <a:srgbClr val="FF0000"/>
            </a:solidFill>
            <a:round/>
            <a:headEnd/>
            <a:tailEnd/>
          </a:ln>
          <a:effectLst/>
        </p:spPr>
        <p:txBody>
          <a:bodyPr wrap="none" anchor="ctr"/>
          <a:lstStyle/>
          <a:p>
            <a:endParaRPr lang="fr-FR"/>
          </a:p>
        </p:txBody>
      </p:sp>
      <p:pic>
        <p:nvPicPr>
          <p:cNvPr id="12" name="Image 11" descr="2012 Martinique_01 Algue Valonie Perle.jpg"/>
          <p:cNvPicPr>
            <a:picLocks noChangeAspect="1"/>
          </p:cNvPicPr>
          <p:nvPr/>
        </p:nvPicPr>
        <p:blipFill>
          <a:blip r:embed="rId3" cstate="print"/>
          <a:stretch>
            <a:fillRect/>
          </a:stretch>
        </p:blipFill>
        <p:spPr>
          <a:xfrm>
            <a:off x="1403648" y="3861048"/>
            <a:ext cx="2880000"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 12" descr="2012 Martinique_46 Poisson Serpentine.jpg"/>
          <p:cNvPicPr>
            <a:picLocks noChangeAspect="1"/>
          </p:cNvPicPr>
          <p:nvPr/>
        </p:nvPicPr>
        <p:blipFill>
          <a:blip r:embed="rId4" cstate="print"/>
          <a:stretch>
            <a:fillRect/>
          </a:stretch>
        </p:blipFill>
        <p:spPr>
          <a:xfrm>
            <a:off x="4860032" y="3861048"/>
            <a:ext cx="2880000" cy="216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2052</TotalTime>
  <Words>1837</Words>
  <Application>Microsoft Office PowerPoint</Application>
  <PresentationFormat>Affichage à l'écran (4:3)</PresentationFormat>
  <Paragraphs>194</Paragraphs>
  <Slides>42</Slides>
  <Notes>2</Notes>
  <HiddenSlides>0</HiddenSlides>
  <MMClips>0</MMClips>
  <ScaleCrop>false</ScaleCrop>
  <HeadingPairs>
    <vt:vector size="4" baseType="variant">
      <vt:variant>
        <vt:lpstr>Thème</vt:lpstr>
      </vt:variant>
      <vt:variant>
        <vt:i4>1</vt:i4>
      </vt:variant>
      <vt:variant>
        <vt:lpstr>Titres des diapositives</vt:lpstr>
      </vt:variant>
      <vt:variant>
        <vt:i4>42</vt:i4>
      </vt:variant>
    </vt:vector>
  </HeadingPairs>
  <TitlesOfParts>
    <vt:vector size="43" baseType="lpstr">
      <vt:lpstr>Ocean</vt:lpstr>
      <vt:lpstr>Les clefs du monde sous-marin</vt:lpstr>
      <vt:lpstr>Quelques définitions</vt:lpstr>
      <vt:lpstr>Quelques définitions</vt:lpstr>
      <vt:lpstr>Un peu de classification</vt:lpstr>
      <vt:lpstr>Un peu de classification</vt:lpstr>
      <vt:lpstr>Un peu de classification</vt:lpstr>
      <vt:lpstr>Genèse de la vie sur terre</vt:lpstr>
      <vt:lpstr>Genèse de la vie sur terre</vt:lpstr>
      <vt:lpstr>Le règne végétal</vt:lpstr>
      <vt:lpstr>Les végétaux</vt:lpstr>
      <vt:lpstr>Les végétaux</vt:lpstr>
      <vt:lpstr>Les végétaux</vt:lpstr>
      <vt:lpstr>Le règne animal</vt:lpstr>
      <vt:lpstr>Les spongiaires</vt:lpstr>
      <vt:lpstr>Les spongiaires</vt:lpstr>
      <vt:lpstr>Les spongiaires Alimentation</vt:lpstr>
      <vt:lpstr>Les spongiaires Reproduction</vt:lpstr>
      <vt:lpstr>Les cnidaires</vt:lpstr>
      <vt:lpstr>Les cnidaires</vt:lpstr>
      <vt:lpstr>Les cnidaires</vt:lpstr>
      <vt:lpstr>Les vers</vt:lpstr>
      <vt:lpstr>Les vers</vt:lpstr>
      <vt:lpstr>Les vers</vt:lpstr>
      <vt:lpstr>Les bryozoaires</vt:lpstr>
      <vt:lpstr>Les bryozoaires</vt:lpstr>
      <vt:lpstr>Les mollusques</vt:lpstr>
      <vt:lpstr>Les mollusques</vt:lpstr>
      <vt:lpstr>Les mollusques</vt:lpstr>
      <vt:lpstr>Les arthropodes</vt:lpstr>
      <vt:lpstr>Les arthropodes</vt:lpstr>
      <vt:lpstr>Les arthropodes</vt:lpstr>
      <vt:lpstr>Les arthropodes</vt:lpstr>
      <vt:lpstr>Les échinodermes</vt:lpstr>
      <vt:lpstr>Les échinodermes</vt:lpstr>
      <vt:lpstr>Les échinodermes</vt:lpstr>
      <vt:lpstr>Les tuniciers</vt:lpstr>
      <vt:lpstr>Les tuniciers</vt:lpstr>
      <vt:lpstr>Les tuniciers</vt:lpstr>
      <vt:lpstr>Les vertébrés</vt:lpstr>
      <vt:lpstr>Les vertébrés</vt:lpstr>
      <vt:lpstr>Les vertébrés</vt:lpstr>
      <vt:lpstr>Diapositive 42</vt:lpstr>
    </vt:vector>
  </TitlesOfParts>
  <Company>STPX</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clefs du monde marin</dc:title>
  <dc:creator>Jory</dc:creator>
  <cp:lastModifiedBy>lien</cp:lastModifiedBy>
  <cp:revision>127</cp:revision>
  <dcterms:created xsi:type="dcterms:W3CDTF">2009-04-19T06:57:35Z</dcterms:created>
  <dcterms:modified xsi:type="dcterms:W3CDTF">2012-03-19T23:39:15Z</dcterms:modified>
</cp:coreProperties>
</file>