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sldIdLst>
    <p:sldId id="256" r:id="rId2"/>
    <p:sldId id="257" r:id="rId3"/>
    <p:sldId id="283" r:id="rId4"/>
    <p:sldId id="277" r:id="rId5"/>
    <p:sldId id="299" r:id="rId6"/>
    <p:sldId id="279" r:id="rId7"/>
    <p:sldId id="287" r:id="rId8"/>
    <p:sldId id="288" r:id="rId9"/>
    <p:sldId id="294" r:id="rId10"/>
    <p:sldId id="295" r:id="rId11"/>
    <p:sldId id="286" r:id="rId12"/>
    <p:sldId id="284" r:id="rId13"/>
    <p:sldId id="289" r:id="rId14"/>
    <p:sldId id="297" r:id="rId15"/>
    <p:sldId id="290" r:id="rId16"/>
    <p:sldId id="296" r:id="rId17"/>
    <p:sldId id="291" r:id="rId18"/>
    <p:sldId id="282" r:id="rId19"/>
    <p:sldId id="271" r:id="rId20"/>
    <p:sldId id="285" r:id="rId21"/>
    <p:sldId id="298" r:id="rId22"/>
    <p:sldId id="292" r:id="rId23"/>
    <p:sldId id="272" r:id="rId24"/>
    <p:sldId id="258" r:id="rId25"/>
    <p:sldId id="270" r:id="rId26"/>
    <p:sldId id="293" r:id="rId27"/>
    <p:sldId id="278" r:id="rId28"/>
    <p:sldId id="259" r:id="rId29"/>
    <p:sldId id="260" r:id="rId30"/>
    <p:sldId id="261" r:id="rId31"/>
    <p:sldId id="280" r:id="rId32"/>
    <p:sldId id="300" r:id="rId33"/>
    <p:sldId id="301" r:id="rId34"/>
    <p:sldId id="263" r:id="rId35"/>
    <p:sldId id="264" r:id="rId36"/>
    <p:sldId id="265" r:id="rId37"/>
    <p:sldId id="266" r:id="rId38"/>
    <p:sldId id="267" r:id="rId39"/>
    <p:sldId id="268" r:id="rId40"/>
    <p:sldId id="276" r:id="rId41"/>
    <p:sldId id="269"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512" autoAdjust="0"/>
  </p:normalViewPr>
  <p:slideViewPr>
    <p:cSldViewPr>
      <p:cViewPr varScale="1">
        <p:scale>
          <a:sx n="68" d="100"/>
          <a:sy n="68" d="100"/>
        </p:scale>
        <p:origin x="-12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3" d="100"/>
          <a:sy n="63" d="100"/>
        </p:scale>
        <p:origin x="-241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03899-6F01-436C-A48A-D88E170E1197}" type="datetimeFigureOut">
              <a:rPr lang="fr-FR" smtClean="0"/>
              <a:pPr/>
              <a:t>28/03/2010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046911-E8CD-4B92-9801-D4BC4D57B930}"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apedia.mobi/fr/Insect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fr.wikipedia.org/wiki/Anima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fr.wikipedia.org/wiki/Ann%C3%A9lides" TargetMode="External"/><Relationship Id="rId3" Type="http://schemas.openxmlformats.org/officeDocument/2006/relationships/hyperlink" Target="http://fr.wikipedia.org/wiki/Deuterostomia" TargetMode="External"/><Relationship Id="rId7" Type="http://schemas.openxmlformats.org/officeDocument/2006/relationships/hyperlink" Target="http://fr.wikipedia.org/wiki/Mollusque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apedia.mobi/fr/Rythme_circadien" TargetMode="External"/><Relationship Id="rId5" Type="http://schemas.openxmlformats.org/officeDocument/2006/relationships/hyperlink" Target="http://wapedia.mobi/fr/%C3%89volution_(biologie)" TargetMode="External"/><Relationship Id="rId4" Type="http://schemas.openxmlformats.org/officeDocument/2006/relationships/hyperlink" Target="http://fr.wikipedia.org/wiki/Protostomi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fr.wikipedia.org/wiki/Scyphozoaire" TargetMode="External"/><Relationship Id="rId7" Type="http://schemas.openxmlformats.org/officeDocument/2006/relationships/hyperlink" Target="http://fr.wikipedia.org/w/index.php?title=Fosse_olfactive&amp;action=edit&amp;redlink=1"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fr.wikipedia.org/wiki/Statocyste" TargetMode="External"/><Relationship Id="rId5" Type="http://schemas.openxmlformats.org/officeDocument/2006/relationships/hyperlink" Target="http://fr.wikipedia.org/wiki/Ocelle_(%C5%93il)" TargetMode="External"/><Relationship Id="rId4" Type="http://schemas.openxmlformats.org/officeDocument/2006/relationships/hyperlink" Target="http://fr.wikipedia.org/wiki/Cubozoai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la sélection naturelle agit comme un bricoleur, qui récupère tout matériel disponible pour accomplir son travail, et non comme un ingénieur, qui lui planifie et construit la structure la mieux adaptée à une tâche déterminée.</a:t>
            </a:r>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12</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taille de l'ouverture peut varier de 0,4 à 2,8mm, ce qui permet au nautile de privilégier la sensibilité ou la résolution en fonction des conditions environnementales.</a:t>
            </a:r>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13</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14</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16</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solidFill>
                  <a:srgbClr val="FFFF00"/>
                </a:solidFill>
              </a:rPr>
              <a:t>Cette structure permet de dévier les rayons lumineux et de concentrer tous les rayons provenant d'une même direction sur une zone limitée de la rétine et donc de former une image.</a:t>
            </a:r>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17</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L'anableps est un poisson partiellement immergé, son système de</a:t>
            </a:r>
            <a:br>
              <a:rPr lang="fr-FR" dirty="0" smtClean="0"/>
            </a:br>
            <a:r>
              <a:rPr lang="fr-FR" dirty="0" smtClean="0"/>
              <a:t>vision a du s'adapter à ses conditions de vie:</a:t>
            </a:r>
            <a:r>
              <a:rPr lang="fr-FR" baseline="0" dirty="0" smtClean="0"/>
              <a:t> </a:t>
            </a:r>
            <a:r>
              <a:rPr lang="fr-FR" baseline="0" smtClean="0"/>
              <a:t>2 pupilles.</a:t>
            </a:r>
            <a:endParaRPr lang="fr-FR"/>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19</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Chez les crustacés, l'œil composé peut être pédonculé (crabes) alors que celui des </a:t>
            </a:r>
            <a:r>
              <a:rPr lang="fr-FR" dirty="0" smtClean="0">
                <a:hlinkClick r:id="rId3"/>
              </a:rPr>
              <a:t>insectes</a:t>
            </a:r>
            <a:r>
              <a:rPr lang="fr-FR" dirty="0" smtClean="0"/>
              <a:t> ne l'est jamais.</a:t>
            </a:r>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20</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s'agit en général d'un attribut des </a:t>
            </a:r>
            <a:r>
              <a:rPr lang="fr-FR" i="1" dirty="0" smtClean="0"/>
              <a:t>arthropodes</a:t>
            </a:r>
            <a:r>
              <a:rPr lang="fr-FR" dirty="0" smtClean="0"/>
              <a:t>. Chez les crustacés, l'</a:t>
            </a:r>
            <a:r>
              <a:rPr lang="fr-FR" i="1" dirty="0" smtClean="0"/>
              <a:t>œil</a:t>
            </a:r>
            <a:r>
              <a:rPr lang="fr-FR" dirty="0" smtClean="0"/>
              <a:t> composé peut être pédonculé (crabes) alors que celui des insectes ne </a:t>
            </a:r>
            <a:r>
              <a:rPr lang="fr-FR" b="0" dirty="0" smtClean="0"/>
              <a:t>l'est pas.</a:t>
            </a:r>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21</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a:t>
            </a:r>
            <a:r>
              <a:rPr lang="fr-FR" dirty="0" err="1" smtClean="0"/>
              <a:t>plica</a:t>
            </a:r>
            <a:r>
              <a:rPr lang="fr-FR" dirty="0" smtClean="0"/>
              <a:t> </a:t>
            </a:r>
            <a:r>
              <a:rPr lang="fr-FR" dirty="0" err="1" smtClean="0"/>
              <a:t>semilunaris</a:t>
            </a:r>
            <a:r>
              <a:rPr lang="fr-FR" dirty="0" smtClean="0"/>
              <a:t> est une structure vestigiale de la membrane nictitante chez l'homme.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Cette membrane est le rudiment de la troisième paupière, ou </a:t>
            </a:r>
            <a:r>
              <a:rPr lang="fr-FR" sz="1200" b="1" kern="1200" dirty="0" smtClean="0">
                <a:solidFill>
                  <a:schemeClr val="tx1"/>
                </a:solidFill>
                <a:latin typeface="+mn-lt"/>
                <a:ea typeface="+mn-ea"/>
                <a:cs typeface="+mn-cs"/>
              </a:rPr>
              <a:t>membrane nictitante</a:t>
            </a:r>
            <a:r>
              <a:rPr lang="fr-FR" sz="1200" kern="1200" dirty="0" smtClean="0">
                <a:solidFill>
                  <a:schemeClr val="tx1"/>
                </a:solidFill>
                <a:latin typeface="+mn-lt"/>
                <a:ea typeface="+mn-ea"/>
                <a:cs typeface="+mn-cs"/>
              </a:rPr>
              <a:t>, que l'on peut observer, fonctionnelle et complètement formée, chez les oiseaux et les reptiles. Elle n'a plus aucune fonction chez l'homme, mais nous rappelle cependant notre passé reptilien.</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24</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28</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L'œil est un système sensoriel utilisé dans l'ensemble du règne animal. En effet, la lumière donnant un grand nombre d'informations sur l'environnement, elle est, et a été, une force sélective majeure, qui a conduit à la formation d'une grande variété de systèmes capables de percevoir la lumière</a:t>
            </a:r>
          </a:p>
          <a:p>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30</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40</a:t>
            </a:fld>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41</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une opsine primitive, à l'origine des opsines des yeux actuels, responsables de la </a:t>
            </a:r>
            <a:r>
              <a:rPr lang="fr-FR" sz="1200" kern="1200" dirty="0" err="1" smtClean="0">
                <a:solidFill>
                  <a:schemeClr val="tx1"/>
                </a:solidFill>
                <a:latin typeface="+mn-lt"/>
                <a:ea typeface="+mn-ea"/>
                <a:cs typeface="+mn-cs"/>
              </a:rPr>
              <a:t>photoréception</a:t>
            </a:r>
            <a:r>
              <a:rPr lang="fr-FR" sz="1200" kern="1200" dirty="0" smtClean="0">
                <a:solidFill>
                  <a:schemeClr val="tx1"/>
                </a:solidFill>
                <a:latin typeface="+mn-lt"/>
                <a:ea typeface="+mn-ea"/>
                <a:cs typeface="+mn-cs"/>
              </a:rPr>
              <a:t>.</a:t>
            </a:r>
          </a:p>
          <a:p>
            <a:r>
              <a:rPr lang="fr-FR" dirty="0" smtClean="0"/>
              <a:t>on retrouve des cellules ciliées et </a:t>
            </a:r>
            <a:r>
              <a:rPr lang="fr-FR" dirty="0" err="1" smtClean="0"/>
              <a:t>rhabdomériques</a:t>
            </a:r>
            <a:r>
              <a:rPr lang="fr-FR" dirty="0" smtClean="0"/>
              <a:t> dans la plupart des </a:t>
            </a:r>
            <a:r>
              <a:rPr lang="fr-FR" dirty="0" err="1" smtClean="0"/>
              <a:t>phyla</a:t>
            </a:r>
            <a:r>
              <a:rPr lang="fr-FR" dirty="0" smtClean="0"/>
              <a:t> dotés d'yeux, ce qui suggère une différenciation de ces deux types de cellules antérieure à l'explosion cambrienne et l'apparition convergente des nombreuses formes d'yeux.</a:t>
            </a:r>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smtClean="0"/>
              <a:t>La planète s'est formée il y a 4,5 milliards d'années.</a:t>
            </a:r>
            <a:endParaRPr lang="fr-FR" b="0" dirty="0" smtClean="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a:t>
            </a:r>
            <a:r>
              <a:rPr lang="fr-FR" b="1" dirty="0" smtClean="0"/>
              <a:t>onychophores</a:t>
            </a:r>
            <a:r>
              <a:rPr lang="fr-FR" dirty="0" smtClean="0"/>
              <a:t> </a:t>
            </a:r>
            <a:r>
              <a:rPr lang="fr-FR" b="0" i="1" dirty="0" err="1" smtClean="0"/>
              <a:t>Onychophora</a:t>
            </a:r>
            <a:r>
              <a:rPr lang="fr-FR" b="0" i="1" dirty="0" smtClean="0"/>
              <a:t> </a:t>
            </a:r>
            <a:r>
              <a:rPr lang="fr-FR" dirty="0" smtClean="0"/>
              <a:t>sont des </a:t>
            </a:r>
            <a:r>
              <a:rPr lang="fr-FR" dirty="0" smtClean="0">
                <a:hlinkClick r:id="rId3" tooltip="Animal"/>
              </a:rPr>
              <a:t>animaux</a:t>
            </a:r>
            <a:r>
              <a:rPr lang="fr-FR" dirty="0" smtClean="0"/>
              <a:t> terrestres de 1 à 15 cm de long, segmentés, portant une paire d'appendices — appelés </a:t>
            </a:r>
            <a:r>
              <a:rPr lang="fr-FR" dirty="0" err="1" smtClean="0"/>
              <a:t>lobopodes</a:t>
            </a:r>
            <a:r>
              <a:rPr lang="fr-FR" dirty="0" smtClean="0"/>
              <a:t> — non articulés sur chaque segment. Ils peuvent compter de 15 à plus de 40 segments.</a:t>
            </a:r>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6</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a:t>
            </a:r>
            <a:r>
              <a:rPr lang="fr-FR" b="1" dirty="0" smtClean="0"/>
              <a:t>récepteurs ciliés</a:t>
            </a:r>
            <a:r>
              <a:rPr lang="fr-FR" dirty="0" smtClean="0"/>
              <a:t> possèdent une expansion cytoplasmique en forme de disque. On les trouve majoritairement chez les </a:t>
            </a:r>
            <a:r>
              <a:rPr lang="fr-FR" dirty="0" smtClean="0">
                <a:hlinkClick r:id="rId3" action="ppaction://hlinkfile" tooltip="Deuterostomia"/>
              </a:rPr>
              <a:t>Deutérostomiens</a:t>
            </a:r>
            <a:r>
              <a:rPr lang="fr-FR" dirty="0" smtClean="0"/>
              <a:t>.</a:t>
            </a:r>
          </a:p>
          <a:p>
            <a:r>
              <a:rPr lang="fr-FR" dirty="0" smtClean="0"/>
              <a:t>Les </a:t>
            </a:r>
            <a:r>
              <a:rPr lang="fr-FR" b="1" dirty="0" smtClean="0"/>
              <a:t>récepteurs </a:t>
            </a:r>
            <a:r>
              <a:rPr lang="fr-FR" b="1" dirty="0" err="1" smtClean="0"/>
              <a:t>rhabdomériques</a:t>
            </a:r>
            <a:r>
              <a:rPr lang="fr-FR" b="1" dirty="0" smtClean="0"/>
              <a:t> </a:t>
            </a:r>
            <a:r>
              <a:rPr lang="fr-FR" dirty="0" smtClean="0"/>
              <a:t>possèdent des microvillosités au niveau de la membrane porteuse du pigment photosensible. Présents surtout chez les </a:t>
            </a:r>
            <a:r>
              <a:rPr lang="fr-FR" dirty="0" smtClean="0">
                <a:hlinkClick r:id="rId4" action="ppaction://hlinkfile" tooltip="Protostomia"/>
              </a:rPr>
              <a:t>Protostomiens</a:t>
            </a:r>
            <a:r>
              <a:rPr lang="fr-FR" dirty="0" smtClean="0"/>
              <a:t>. Certains ont changé de fonction au cours de l'</a:t>
            </a:r>
            <a:r>
              <a:rPr lang="fr-FR" dirty="0" smtClean="0">
                <a:hlinkClick r:id="rId5"/>
              </a:rPr>
              <a:t>évolution</a:t>
            </a:r>
            <a:r>
              <a:rPr lang="fr-FR" dirty="0" smtClean="0"/>
              <a:t>, et ne participent plus au fonctionnement de l'œil, mais peuvent jouer un rôle dans la synchronisation des </a:t>
            </a:r>
            <a:r>
              <a:rPr lang="fr-FR" dirty="0" smtClean="0">
                <a:hlinkClick r:id="rId6"/>
              </a:rPr>
              <a:t>rythmes circadiens</a:t>
            </a:r>
            <a:r>
              <a:rPr lang="fr-FR" dirty="0" smtClean="0"/>
              <a:t>:</a:t>
            </a:r>
            <a:r>
              <a:rPr lang="fr-FR" baseline="0" dirty="0" smtClean="0"/>
              <a:t> glande pinéale ou épiphyse</a:t>
            </a:r>
            <a:endParaRPr lang="fr-FR" dirty="0" smtClean="0"/>
          </a:p>
          <a:p>
            <a:r>
              <a:rPr lang="fr-FR" dirty="0" smtClean="0"/>
              <a:t>Les </a:t>
            </a:r>
            <a:r>
              <a:rPr lang="fr-FR" b="1" dirty="0" smtClean="0"/>
              <a:t>récepteurs </a:t>
            </a:r>
            <a:r>
              <a:rPr lang="fr-FR" b="1" dirty="0" err="1" smtClean="0"/>
              <a:t>multiciliés</a:t>
            </a:r>
            <a:r>
              <a:rPr lang="fr-FR" b="1" dirty="0" smtClean="0"/>
              <a:t> </a:t>
            </a:r>
            <a:r>
              <a:rPr lang="fr-FR" dirty="0" smtClean="0"/>
              <a:t>possédant de nombreux cils, sont plus rares et trouvés uniquement chez certains </a:t>
            </a:r>
            <a:r>
              <a:rPr lang="fr-FR" dirty="0" smtClean="0">
                <a:hlinkClick r:id="rId7" action="ppaction://hlinkfile" tooltip="Mollusques"/>
              </a:rPr>
              <a:t>Mollusques</a:t>
            </a:r>
            <a:r>
              <a:rPr lang="fr-FR" dirty="0" smtClean="0"/>
              <a:t> et </a:t>
            </a:r>
            <a:r>
              <a:rPr lang="fr-FR" dirty="0" smtClean="0">
                <a:hlinkClick r:id="rId8" action="ppaction://hlinkfile" tooltip="Annélides"/>
              </a:rPr>
              <a:t>Annélides</a:t>
            </a:r>
            <a:r>
              <a:rPr lang="fr-FR" dirty="0" smtClean="0"/>
              <a:t>. Ils ne semblent être impliqués que dans les réponses défensives lors de la détection de mouvement ou d'ombre. </a:t>
            </a:r>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7</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mtClean="0"/>
              <a:t>. </a:t>
            </a:r>
            <a:endParaRPr lang="fr-FR"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a:t>
            </a:r>
            <a:r>
              <a:rPr lang="fr-FR" b="1" dirty="0" err="1" smtClean="0"/>
              <a:t>rhopalie</a:t>
            </a:r>
            <a:r>
              <a:rPr lang="fr-FR" dirty="0" smtClean="0"/>
              <a:t> (du grec </a:t>
            </a:r>
            <a:r>
              <a:rPr lang="fr-FR" i="1" dirty="0" err="1" smtClean="0"/>
              <a:t>rhopalo</a:t>
            </a:r>
            <a:r>
              <a:rPr lang="fr-FR" dirty="0" smtClean="0"/>
              <a:t> = massue) est une zone de concentration d'organes récepteurs présentes chez les </a:t>
            </a:r>
            <a:r>
              <a:rPr lang="fr-FR" u="none" dirty="0" smtClean="0">
                <a:hlinkClick r:id="rId3" tooltip="Scyphozoaire"/>
              </a:rPr>
              <a:t>scyphozoaires</a:t>
            </a:r>
            <a:r>
              <a:rPr lang="fr-FR" u="none" dirty="0" smtClean="0"/>
              <a:t> et les </a:t>
            </a:r>
            <a:r>
              <a:rPr lang="fr-FR" u="sng" dirty="0" err="1" smtClean="0">
                <a:hlinkClick r:id="rId4" tooltip="Cubozoaire"/>
              </a:rPr>
              <a:t>cubozoaires</a:t>
            </a:r>
            <a:r>
              <a:rPr lang="fr-FR" u="none" dirty="0" smtClean="0"/>
              <a:t>. Il y en a plusieurs distribuées le long du bord de l'ombrelle. Elles contiennent souvent des </a:t>
            </a:r>
            <a:r>
              <a:rPr lang="fr-FR" u="none" dirty="0" smtClean="0">
                <a:hlinkClick r:id="rId5" tooltip="Ocelle &#10;(œil)"/>
              </a:rPr>
              <a:t>ocelles</a:t>
            </a:r>
            <a:r>
              <a:rPr lang="fr-FR" u="none" dirty="0" smtClean="0"/>
              <a:t>, des </a:t>
            </a:r>
            <a:r>
              <a:rPr lang="fr-FR" u="none" dirty="0" smtClean="0">
                <a:hlinkClick r:id="rId6" tooltip="Statocyste"/>
              </a:rPr>
              <a:t>statocystes</a:t>
            </a:r>
            <a:r>
              <a:rPr lang="fr-FR" u="none" dirty="0" smtClean="0"/>
              <a:t>, des </a:t>
            </a:r>
            <a:r>
              <a:rPr lang="fr-FR" u="none" dirty="0" smtClean="0">
                <a:hlinkClick r:id="rId7" tooltip="Fosse olfactive (page inexistante)"/>
              </a:rPr>
              <a:t>fosses olfactives</a:t>
            </a:r>
            <a:r>
              <a:rPr lang="fr-FR" u="none" dirty="0" smtClean="0"/>
              <a:t>.</a:t>
            </a:r>
            <a:endParaRPr lang="fr-FR" u="none" dirty="0"/>
          </a:p>
        </p:txBody>
      </p:sp>
      <p:sp>
        <p:nvSpPr>
          <p:cNvPr id="4" name="Espace réservé du numéro de diapositive 3"/>
          <p:cNvSpPr>
            <a:spLocks noGrp="1"/>
          </p:cNvSpPr>
          <p:nvPr>
            <p:ph type="sldNum" sz="quarter" idx="10"/>
          </p:nvPr>
        </p:nvSpPr>
        <p:spPr/>
        <p:txBody>
          <a:bodyPr/>
          <a:lstStyle/>
          <a:p>
            <a:fld id="{3A046911-E8CD-4B92-9801-D4BC4D57B930}" type="slidenum">
              <a:rPr lang="fr-FR" smtClean="0"/>
              <a:pPr/>
              <a:t>11</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D31C197-82E4-47A6-8AA9-289EB822571D}" type="datetimeFigureOut">
              <a:rPr lang="fr-FR" smtClean="0"/>
              <a:pPr/>
              <a:t>28/03/2010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0FE2939-12F7-46B3-A1F0-CC1C8DD4D56E}"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31C197-82E4-47A6-8AA9-289EB822571D}" type="datetimeFigureOut">
              <a:rPr lang="fr-FR" smtClean="0"/>
              <a:pPr/>
              <a:t>28/03/2010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0FE2939-12F7-46B3-A1F0-CC1C8DD4D56E}"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31C197-82E4-47A6-8AA9-289EB822571D}" type="datetimeFigureOut">
              <a:rPr lang="fr-FR" smtClean="0"/>
              <a:pPr/>
              <a:t>28/03/2010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0FE2939-12F7-46B3-A1F0-CC1C8DD4D56E}"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D31C197-82E4-47A6-8AA9-289EB822571D}" type="datetimeFigureOut">
              <a:rPr lang="fr-FR" smtClean="0"/>
              <a:pPr/>
              <a:t>28/03/2010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0FE2939-12F7-46B3-A1F0-CC1C8DD4D56E}"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D31C197-82E4-47A6-8AA9-289EB822571D}" type="datetimeFigureOut">
              <a:rPr lang="fr-FR" smtClean="0"/>
              <a:pPr/>
              <a:t>28/03/2010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0FE2939-12F7-46B3-A1F0-CC1C8DD4D56E}"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D31C197-82E4-47A6-8AA9-289EB822571D}" type="datetimeFigureOut">
              <a:rPr lang="fr-FR" smtClean="0"/>
              <a:pPr/>
              <a:t>28/03/2010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0FE2939-12F7-46B3-A1F0-CC1C8DD4D56E}"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D31C197-82E4-47A6-8AA9-289EB822571D}" type="datetimeFigureOut">
              <a:rPr lang="fr-FR" smtClean="0"/>
              <a:pPr/>
              <a:t>28/03/2010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0FE2939-12F7-46B3-A1F0-CC1C8DD4D56E}"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D31C197-82E4-47A6-8AA9-289EB822571D}" type="datetimeFigureOut">
              <a:rPr lang="fr-FR" smtClean="0"/>
              <a:pPr/>
              <a:t>28/03/2010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0FE2939-12F7-46B3-A1F0-CC1C8DD4D56E}"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31C197-82E4-47A6-8AA9-289EB822571D}" type="datetimeFigureOut">
              <a:rPr lang="fr-FR" smtClean="0"/>
              <a:pPr/>
              <a:t>28/03/2010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0FE2939-12F7-46B3-A1F0-CC1C8DD4D56E}"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D31C197-82E4-47A6-8AA9-289EB822571D}" type="datetimeFigureOut">
              <a:rPr lang="fr-FR" smtClean="0"/>
              <a:pPr/>
              <a:t>28/03/2010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0FE2939-12F7-46B3-A1F0-CC1C8DD4D56E}"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D31C197-82E4-47A6-8AA9-289EB822571D}" type="datetimeFigureOut">
              <a:rPr lang="fr-FR" smtClean="0"/>
              <a:pPr/>
              <a:t>28/03/2010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0FE2939-12F7-46B3-A1F0-CC1C8DD4D56E}"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1C197-82E4-47A6-8AA9-289EB822571D}" type="datetimeFigureOut">
              <a:rPr lang="fr-FR" smtClean="0"/>
              <a:pPr/>
              <a:t>28/03/2010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E2939-12F7-46B3-A1F0-CC1C8DD4D56E}"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r.wikipedia.org/wiki/Fichier:Pinhole_eye.sv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fr.wikipedia.org/wiki/Fichier:Miror_eye.sv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fr.wikipedia.org/wiki/Fichier:Spherical_lens_eye.sv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fr.wikipedia.org/wiki/Fichier:OeilCompos%C3%A9Libellule.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r.wikipedia.org/wiki/Fichier:Rhodopsin_3D.jpe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fr.wikipedia.org/wiki/Fichier:Pinhole_eye.svg" TargetMode="External"/><Relationship Id="rId7" Type="http://schemas.openxmlformats.org/officeDocument/2006/relationships/hyperlink" Target="http://fr.wikipedia.org/wiki/Fichier:Miror_eye.sv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fr.wikipedia.org/wiki/Fichier:Spherical_lens_eye.svg"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571481"/>
            <a:ext cx="7772400" cy="1714511"/>
          </a:xfrm>
        </p:spPr>
        <p:txBody>
          <a:bodyPr/>
          <a:lstStyle/>
          <a:p>
            <a:r>
              <a:rPr lang="fr-FR" b="1" dirty="0" smtClean="0">
                <a:solidFill>
                  <a:srgbClr val="FFFF00"/>
                </a:solidFill>
              </a:rPr>
              <a:t>PERFECTIONS &amp; IMPERFECTIONS de la NATURE</a:t>
            </a:r>
            <a:endParaRPr lang="fr-FR" dirty="0">
              <a:solidFill>
                <a:srgbClr val="FFFF00"/>
              </a:solidFill>
            </a:endParaRPr>
          </a:p>
        </p:txBody>
      </p:sp>
      <p:sp>
        <p:nvSpPr>
          <p:cNvPr id="3" name="Sous-titre 2"/>
          <p:cNvSpPr>
            <a:spLocks noGrp="1"/>
          </p:cNvSpPr>
          <p:nvPr>
            <p:ph type="subTitle" idx="1"/>
          </p:nvPr>
        </p:nvSpPr>
        <p:spPr>
          <a:xfrm>
            <a:off x="1371600" y="2071678"/>
            <a:ext cx="6400800" cy="1143008"/>
          </a:xfrm>
        </p:spPr>
        <p:txBody>
          <a:bodyPr/>
          <a:lstStyle/>
          <a:p>
            <a:r>
              <a:rPr lang="fr-FR" dirty="0" smtClean="0">
                <a:solidFill>
                  <a:srgbClr val="FFFF00"/>
                </a:solidFill>
              </a:rPr>
              <a:t>Histoire évolutive de l'œil</a:t>
            </a:r>
            <a:endParaRPr lang="fr-FR" dirty="0">
              <a:solidFill>
                <a:srgbClr val="FFFF00"/>
              </a:solidFill>
            </a:endParaRPr>
          </a:p>
        </p:txBody>
      </p:sp>
      <p:pic>
        <p:nvPicPr>
          <p:cNvPr id="1026" name="Picture 2"/>
          <p:cNvPicPr>
            <a:picLocks noChangeAspect="1" noChangeArrowheads="1"/>
          </p:cNvPicPr>
          <p:nvPr/>
        </p:nvPicPr>
        <p:blipFill>
          <a:blip r:embed="rId3" cstate="print"/>
          <a:srcRect/>
          <a:stretch>
            <a:fillRect/>
          </a:stretch>
        </p:blipFill>
        <p:spPr bwMode="auto">
          <a:xfrm>
            <a:off x="3929058" y="4500570"/>
            <a:ext cx="1613810" cy="107157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714744" y="3071810"/>
            <a:ext cx="1907005" cy="116681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286248" y="5786454"/>
            <a:ext cx="1038625" cy="84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348" y="274638"/>
            <a:ext cx="7715304" cy="1011222"/>
          </a:xfrm>
        </p:spPr>
        <p:txBody>
          <a:bodyPr>
            <a:normAutofit fontScale="90000"/>
          </a:bodyPr>
          <a:lstStyle/>
          <a:p>
            <a:r>
              <a:rPr lang="fr-FR" dirty="0" smtClean="0">
                <a:solidFill>
                  <a:schemeClr val="bg1"/>
                </a:solidFill>
              </a:rPr>
              <a:t>Nombre et position des yeux sur l'animal</a:t>
            </a:r>
            <a:endParaRPr lang="fr-FR" dirty="0">
              <a:solidFill>
                <a:schemeClr val="bg1"/>
              </a:solidFill>
            </a:endParaRPr>
          </a:p>
        </p:txBody>
      </p:sp>
      <p:sp>
        <p:nvSpPr>
          <p:cNvPr id="3" name="Espace réservé du contenu 2"/>
          <p:cNvSpPr>
            <a:spLocks noGrp="1"/>
          </p:cNvSpPr>
          <p:nvPr>
            <p:ph idx="1"/>
          </p:nvPr>
        </p:nvSpPr>
        <p:spPr/>
        <p:txBody>
          <a:bodyPr>
            <a:normAutofit fontScale="92500" lnSpcReduction="10000"/>
          </a:bodyPr>
          <a:lstStyle/>
          <a:p>
            <a:r>
              <a:rPr lang="fr-FR" dirty="0" smtClean="0">
                <a:solidFill>
                  <a:srgbClr val="FFFF00"/>
                </a:solidFill>
              </a:rPr>
              <a:t>Chez les prédateurs comme les chats ou les rapaces, les yeux sont placés l'un à côté de l'autre ce qui permet, en </a:t>
            </a:r>
            <a:r>
              <a:rPr lang="fr-FR" dirty="0" smtClean="0">
                <a:solidFill>
                  <a:srgbClr val="92D050"/>
                </a:solidFill>
              </a:rPr>
              <a:t>vision binoculaire</a:t>
            </a:r>
            <a:r>
              <a:rPr lang="fr-FR" dirty="0" smtClean="0">
                <a:solidFill>
                  <a:srgbClr val="FFFF00"/>
                </a:solidFill>
              </a:rPr>
              <a:t>, de mieux percevoir les distances des proies situées en face d'eux ; à l'inverse, les yeux d'autres animaux comme les lapins ou les souris sont généralement placés de part et d'autre de la tête ce qui permet de couvrir un plus grand champ visuel et de mieux détecter la présence d'un danger dans l'environnement.</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2"/>
            <a:ext cx="8229600" cy="785818"/>
          </a:xfrm>
        </p:spPr>
        <p:txBody>
          <a:bodyPr>
            <a:normAutofit/>
          </a:bodyPr>
          <a:lstStyle/>
          <a:p>
            <a:r>
              <a:rPr lang="fr-FR" dirty="0" smtClean="0">
                <a:solidFill>
                  <a:schemeClr val="bg1"/>
                </a:solidFill>
              </a:rPr>
              <a:t>Les méduses</a:t>
            </a:r>
            <a:endParaRPr lang="fr-FR" dirty="0">
              <a:solidFill>
                <a:schemeClr val="bg1"/>
              </a:solidFill>
            </a:endParaRPr>
          </a:p>
        </p:txBody>
      </p:sp>
      <p:pic>
        <p:nvPicPr>
          <p:cNvPr id="1026" name="Picture 2"/>
          <p:cNvPicPr>
            <a:picLocks noGrp="1" noChangeAspect="1" noChangeArrowheads="1"/>
          </p:cNvPicPr>
          <p:nvPr>
            <p:ph idx="1"/>
          </p:nvPr>
        </p:nvPicPr>
        <p:blipFill>
          <a:blip r:embed="rId3" cstate="print"/>
          <a:srcRect r="29650"/>
          <a:stretch>
            <a:fillRect/>
          </a:stretch>
        </p:blipFill>
        <p:spPr bwMode="auto">
          <a:xfrm>
            <a:off x="1214414" y="2603793"/>
            <a:ext cx="3571900" cy="3636658"/>
          </a:xfrm>
          <a:prstGeom prst="rect">
            <a:avLst/>
          </a:prstGeom>
          <a:noFill/>
          <a:ln w="9525">
            <a:noFill/>
            <a:miter lim="800000"/>
            <a:headEnd/>
            <a:tailEnd/>
          </a:ln>
        </p:spPr>
      </p:pic>
      <p:sp>
        <p:nvSpPr>
          <p:cNvPr id="5" name="Rectangle 4"/>
          <p:cNvSpPr/>
          <p:nvPr/>
        </p:nvSpPr>
        <p:spPr>
          <a:xfrm>
            <a:off x="5643570" y="3000372"/>
            <a:ext cx="3214710" cy="2000548"/>
          </a:xfrm>
          <a:prstGeom prst="rect">
            <a:avLst/>
          </a:prstGeom>
        </p:spPr>
        <p:txBody>
          <a:bodyPr wrap="square">
            <a:spAutoFit/>
          </a:bodyPr>
          <a:lstStyle/>
          <a:p>
            <a:r>
              <a:rPr lang="fr-FR" sz="2000" dirty="0" smtClean="0">
                <a:solidFill>
                  <a:schemeClr val="bg1"/>
                </a:solidFill>
              </a:rPr>
              <a:t>on devine la présence des </a:t>
            </a:r>
            <a:r>
              <a:rPr lang="fr-FR" sz="2000" dirty="0" err="1" smtClean="0">
                <a:solidFill>
                  <a:srgbClr val="FFFF00"/>
                </a:solidFill>
              </a:rPr>
              <a:t>rhopalies</a:t>
            </a:r>
            <a:r>
              <a:rPr lang="fr-FR" sz="2000" dirty="0" smtClean="0">
                <a:solidFill>
                  <a:schemeClr val="bg1"/>
                </a:solidFill>
              </a:rPr>
              <a:t> par les renfoncements sur le bord de l'ombrelle. </a:t>
            </a:r>
          </a:p>
          <a:p>
            <a:r>
              <a:rPr lang="fr-FR" sz="2000" dirty="0" smtClean="0">
                <a:solidFill>
                  <a:schemeClr val="bg1"/>
                </a:solidFill>
              </a:rPr>
              <a:t>Pour </a:t>
            </a:r>
            <a:r>
              <a:rPr lang="fr-FR" sz="2000" i="1" dirty="0" err="1" smtClean="0">
                <a:solidFill>
                  <a:schemeClr val="bg1"/>
                </a:solidFill>
              </a:rPr>
              <a:t>Aurelia</a:t>
            </a:r>
            <a:r>
              <a:rPr lang="fr-FR" sz="2000" i="1" dirty="0" smtClean="0">
                <a:solidFill>
                  <a:schemeClr val="bg1"/>
                </a:solidFill>
              </a:rPr>
              <a:t> </a:t>
            </a:r>
            <a:r>
              <a:rPr lang="fr-FR" sz="2000" i="1" dirty="0" err="1" smtClean="0">
                <a:solidFill>
                  <a:schemeClr val="bg1"/>
                </a:solidFill>
              </a:rPr>
              <a:t>aurita</a:t>
            </a:r>
            <a:r>
              <a:rPr lang="fr-FR" sz="2000" dirty="0" smtClean="0">
                <a:solidFill>
                  <a:schemeClr val="bg1"/>
                </a:solidFill>
              </a:rPr>
              <a:t>, il y en a huit</a:t>
            </a:r>
            <a:r>
              <a:rPr lang="fr-FR" sz="2400" dirty="0" smtClean="0">
                <a:solidFill>
                  <a:schemeClr val="bg1"/>
                </a:solidFill>
              </a:rPr>
              <a:t>.</a:t>
            </a:r>
            <a:endParaRPr lang="fr-FR" sz="2400" dirty="0">
              <a:solidFill>
                <a:schemeClr val="bg1"/>
              </a:solidFill>
            </a:endParaRPr>
          </a:p>
        </p:txBody>
      </p:sp>
      <p:sp>
        <p:nvSpPr>
          <p:cNvPr id="6" name="Rectangle 5"/>
          <p:cNvSpPr/>
          <p:nvPr/>
        </p:nvSpPr>
        <p:spPr>
          <a:xfrm>
            <a:off x="428596" y="1285860"/>
            <a:ext cx="8358246" cy="1200329"/>
          </a:xfrm>
          <a:prstGeom prst="rect">
            <a:avLst/>
          </a:prstGeom>
        </p:spPr>
        <p:txBody>
          <a:bodyPr wrap="square">
            <a:spAutoFit/>
          </a:bodyPr>
          <a:lstStyle/>
          <a:p>
            <a:r>
              <a:rPr lang="fr-FR" sz="2400" dirty="0" smtClean="0">
                <a:solidFill>
                  <a:srgbClr val="FFFF00"/>
                </a:solidFill>
                <a:latin typeface="Times New Roman" pitchFamily="18" charset="0"/>
                <a:cs typeface="Times New Roman" pitchFamily="18" charset="0"/>
              </a:rPr>
              <a:t>Les êtres vivants les plus simples dotés d’yeux sont les méduses : les yeux des méduses sont des amas de cellules pigmentaires associées à des cellules sensorielles.</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Les Invertébrés</a:t>
            </a:r>
            <a:endParaRPr lang="fr-FR" dirty="0">
              <a:solidFill>
                <a:schemeClr val="bg1"/>
              </a:solidFill>
            </a:endParaRPr>
          </a:p>
        </p:txBody>
      </p:sp>
      <p:sp>
        <p:nvSpPr>
          <p:cNvPr id="3" name="Espace réservé du contenu 2"/>
          <p:cNvSpPr>
            <a:spLocks noGrp="1"/>
          </p:cNvSpPr>
          <p:nvPr>
            <p:ph idx="1"/>
          </p:nvPr>
        </p:nvSpPr>
        <p:spPr/>
        <p:txBody>
          <a:bodyPr>
            <a:normAutofit/>
          </a:bodyPr>
          <a:lstStyle/>
          <a:p>
            <a:r>
              <a:rPr lang="fr-FR" dirty="0" smtClean="0">
                <a:solidFill>
                  <a:srgbClr val="FFFF00"/>
                </a:solidFill>
              </a:rPr>
              <a:t>Le même type de structure, parfois plus complexe, existe chez les vers et chez de nombreux mollusques.</a:t>
            </a:r>
          </a:p>
          <a:p>
            <a:r>
              <a:rPr lang="fr-FR" dirty="0" smtClean="0">
                <a:solidFill>
                  <a:srgbClr val="FFFF00"/>
                </a:solidFill>
              </a:rPr>
              <a:t>Mais les mollusques céphalopodes comme la pieuvre, le calmar ou la seiche possèdent des yeux très évolués, proches de ceux des vertébrés, qui leur assurent une excellente vision.</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0"/>
            <a:ext cx="7786742" cy="785794"/>
          </a:xfrm>
        </p:spPr>
        <p:txBody>
          <a:bodyPr>
            <a:normAutofit/>
          </a:bodyPr>
          <a:lstStyle/>
          <a:p>
            <a:r>
              <a:rPr lang="fr-FR" dirty="0" smtClean="0">
                <a:solidFill>
                  <a:schemeClr val="bg1"/>
                </a:solidFill>
              </a:rPr>
              <a:t>Les yeux simples ou </a:t>
            </a:r>
            <a:r>
              <a:rPr lang="fr-FR" dirty="0" err="1" smtClean="0">
                <a:solidFill>
                  <a:schemeClr val="bg1"/>
                </a:solidFill>
              </a:rPr>
              <a:t>camérulaires</a:t>
            </a:r>
            <a:endParaRPr lang="fr-FR" sz="3200" dirty="0">
              <a:solidFill>
                <a:schemeClr val="bg1"/>
              </a:solidFill>
            </a:endParaRPr>
          </a:p>
        </p:txBody>
      </p:sp>
      <p:pic>
        <p:nvPicPr>
          <p:cNvPr id="4" name="Espace réservé du contenu 3" descr="http://upload.wikimedia.org/wikipedia/commons/thumb/a/a3/Pinhole_eye.svg/120px-Pinhole_eye.svg.png">
            <a:hlinkClick r:id="rId3"/>
          </p:cNvPr>
          <p:cNvPicPr>
            <a:picLocks noGrp="1" noChangeAspect="1"/>
          </p:cNvPicPr>
          <p:nvPr>
            <p:ph idx="1"/>
          </p:nvPr>
        </p:nvPicPr>
        <p:blipFill>
          <a:blip r:embed="rId4" cstate="print"/>
          <a:srcRect/>
          <a:stretch>
            <a:fillRect/>
          </a:stretch>
        </p:blipFill>
        <p:spPr bwMode="auto">
          <a:xfrm>
            <a:off x="6072198" y="2857496"/>
            <a:ext cx="2448599" cy="3550469"/>
          </a:xfrm>
          <a:prstGeom prst="rect">
            <a:avLst/>
          </a:prstGeom>
          <a:noFill/>
          <a:ln w="9525">
            <a:noFill/>
            <a:miter lim="800000"/>
            <a:headEnd/>
            <a:tailEnd/>
          </a:ln>
        </p:spPr>
      </p:pic>
      <p:sp>
        <p:nvSpPr>
          <p:cNvPr id="6" name="Rectangle 5"/>
          <p:cNvSpPr/>
          <p:nvPr/>
        </p:nvSpPr>
        <p:spPr>
          <a:xfrm>
            <a:off x="571472" y="785794"/>
            <a:ext cx="8072494" cy="1200329"/>
          </a:xfrm>
          <a:prstGeom prst="rect">
            <a:avLst/>
          </a:prstGeom>
        </p:spPr>
        <p:txBody>
          <a:bodyPr wrap="square">
            <a:spAutoFit/>
          </a:bodyPr>
          <a:lstStyle/>
          <a:p>
            <a:r>
              <a:rPr lang="fr-FR" dirty="0" smtClean="0">
                <a:solidFill>
                  <a:srgbClr val="FFFF00"/>
                </a:solidFill>
              </a:rPr>
              <a:t>Les yeux simples ne possèdent qu'une chambre de photorécepteurs, et s'opposent en cela aux yeux composés. L'image peut se former par ombrage comme chez le </a:t>
            </a:r>
            <a:r>
              <a:rPr lang="fr-FR" dirty="0" smtClean="0">
                <a:solidFill>
                  <a:srgbClr val="92D050"/>
                </a:solidFill>
              </a:rPr>
              <a:t>nautile</a:t>
            </a:r>
            <a:r>
              <a:rPr lang="fr-FR" dirty="0" smtClean="0">
                <a:solidFill>
                  <a:srgbClr val="FFFF00"/>
                </a:solidFill>
              </a:rPr>
              <a:t>, par réfraction comme chez les autres </a:t>
            </a:r>
            <a:r>
              <a:rPr lang="fr-FR" dirty="0" smtClean="0">
                <a:solidFill>
                  <a:srgbClr val="92D050"/>
                </a:solidFill>
              </a:rPr>
              <a:t>Céphalopodes </a:t>
            </a:r>
            <a:r>
              <a:rPr lang="fr-FR" dirty="0" smtClean="0">
                <a:solidFill>
                  <a:srgbClr val="FFFF00"/>
                </a:solidFill>
              </a:rPr>
              <a:t>et les </a:t>
            </a:r>
            <a:r>
              <a:rPr lang="fr-FR" dirty="0" smtClean="0">
                <a:solidFill>
                  <a:srgbClr val="92D050"/>
                </a:solidFill>
              </a:rPr>
              <a:t>vertébrés</a:t>
            </a:r>
            <a:r>
              <a:rPr lang="fr-FR" dirty="0" smtClean="0">
                <a:solidFill>
                  <a:srgbClr val="FFFF00"/>
                </a:solidFill>
              </a:rPr>
              <a:t> ou par réflexion comme chez la </a:t>
            </a:r>
            <a:r>
              <a:rPr lang="fr-FR" dirty="0" smtClean="0">
                <a:solidFill>
                  <a:srgbClr val="92D050"/>
                </a:solidFill>
              </a:rPr>
              <a:t>coquille Saint-Jacques</a:t>
            </a:r>
            <a:endParaRPr lang="fr-FR" dirty="0">
              <a:solidFill>
                <a:srgbClr val="92D050"/>
              </a:solidFill>
            </a:endParaRPr>
          </a:p>
        </p:txBody>
      </p:sp>
      <p:sp>
        <p:nvSpPr>
          <p:cNvPr id="7" name="Rectangle 6"/>
          <p:cNvSpPr/>
          <p:nvPr/>
        </p:nvSpPr>
        <p:spPr>
          <a:xfrm>
            <a:off x="571472" y="3000372"/>
            <a:ext cx="5500726" cy="1569660"/>
          </a:xfrm>
          <a:prstGeom prst="rect">
            <a:avLst/>
          </a:prstGeom>
        </p:spPr>
        <p:txBody>
          <a:bodyPr wrap="square">
            <a:spAutoFit/>
          </a:bodyPr>
          <a:lstStyle/>
          <a:p>
            <a:r>
              <a:rPr lang="fr-FR" sz="2400" dirty="0" smtClean="0">
                <a:solidFill>
                  <a:srgbClr val="FFFF00"/>
                </a:solidFill>
              </a:rPr>
              <a:t>Le </a:t>
            </a:r>
            <a:r>
              <a:rPr lang="fr-FR" sz="2400" dirty="0" smtClean="0">
                <a:solidFill>
                  <a:srgbClr val="92D050"/>
                </a:solidFill>
              </a:rPr>
              <a:t>Nautile</a:t>
            </a:r>
            <a:r>
              <a:rPr lang="fr-FR" sz="2400" dirty="0" smtClean="0">
                <a:solidFill>
                  <a:srgbClr val="FFFF00"/>
                </a:solidFill>
              </a:rPr>
              <a:t> : seul exemple d'animal possédant un œil simple fonctionnant par ombrage. Cet œil fonctionne </a:t>
            </a:r>
          </a:p>
          <a:p>
            <a:r>
              <a:rPr lang="fr-FR" sz="2400" dirty="0" smtClean="0">
                <a:solidFill>
                  <a:srgbClr val="FFFF00"/>
                </a:solidFill>
              </a:rPr>
              <a:t>comme un </a:t>
            </a:r>
            <a:r>
              <a:rPr lang="fr-FR" sz="2400" dirty="0" smtClean="0">
                <a:solidFill>
                  <a:srgbClr val="92D050"/>
                </a:solidFill>
              </a:rPr>
              <a:t>sténopé</a:t>
            </a:r>
            <a:endParaRPr lang="fr-FR" sz="2400" dirty="0">
              <a:solidFill>
                <a:srgbClr val="92D050"/>
              </a:solidFill>
            </a:endParaRPr>
          </a:p>
        </p:txBody>
      </p:sp>
      <p:pic>
        <p:nvPicPr>
          <p:cNvPr id="8" name="Espace réservé du contenu 3"/>
          <p:cNvPicPr>
            <a:picLocks/>
          </p:cNvPicPr>
          <p:nvPr/>
        </p:nvPicPr>
        <p:blipFill>
          <a:blip r:embed="rId5" cstate="print"/>
          <a:srcRect/>
          <a:stretch>
            <a:fillRect/>
          </a:stretch>
        </p:blipFill>
        <p:spPr bwMode="auto">
          <a:xfrm>
            <a:off x="714348" y="5143512"/>
            <a:ext cx="2071696" cy="1366052"/>
          </a:xfrm>
          <a:prstGeom prst="rect">
            <a:avLst/>
          </a:prstGeom>
          <a:noFill/>
          <a:ln w="9525">
            <a:noFill/>
            <a:miter lim="800000"/>
            <a:headEnd/>
            <a:tailEnd/>
          </a:ln>
        </p:spPr>
      </p:pic>
      <p:sp>
        <p:nvSpPr>
          <p:cNvPr id="9" name="Rectangle 8"/>
          <p:cNvSpPr/>
          <p:nvPr/>
        </p:nvSpPr>
        <p:spPr>
          <a:xfrm>
            <a:off x="642910" y="2285992"/>
            <a:ext cx="4090159" cy="646331"/>
          </a:xfrm>
          <a:prstGeom prst="rect">
            <a:avLst/>
          </a:prstGeom>
        </p:spPr>
        <p:txBody>
          <a:bodyPr wrap="square">
            <a:spAutoFit/>
          </a:bodyPr>
          <a:lstStyle/>
          <a:p>
            <a:r>
              <a:rPr lang="fr-FR" sz="3600" dirty="0" smtClean="0">
                <a:solidFill>
                  <a:schemeClr val="bg1"/>
                </a:solidFill>
              </a:rPr>
              <a:t>Œil en trou d'épingle</a:t>
            </a:r>
            <a:endParaRPr lang="fr-FR"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001024" cy="857232"/>
          </a:xfrm>
        </p:spPr>
        <p:txBody>
          <a:bodyPr>
            <a:normAutofit/>
          </a:bodyPr>
          <a:lstStyle/>
          <a:p>
            <a:r>
              <a:rPr lang="fr-FR" dirty="0" smtClean="0">
                <a:solidFill>
                  <a:schemeClr val="bg1"/>
                </a:solidFill>
              </a:rPr>
              <a:t>Œil de Nautile</a:t>
            </a:r>
            <a:endParaRPr lang="fr-FR" dirty="0">
              <a:solidFill>
                <a:schemeClr val="bg1"/>
              </a:solidFill>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0" y="844658"/>
            <a:ext cx="9144000" cy="6013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28736"/>
          </a:xfrm>
        </p:spPr>
        <p:txBody>
          <a:bodyPr>
            <a:normAutofit/>
          </a:bodyPr>
          <a:lstStyle/>
          <a:p>
            <a:r>
              <a:rPr lang="fr-FR" dirty="0" smtClean="0">
                <a:solidFill>
                  <a:schemeClr val="bg1"/>
                </a:solidFill>
              </a:rPr>
              <a:t>Les yeux simples ou </a:t>
            </a:r>
            <a:r>
              <a:rPr lang="fr-FR" dirty="0" err="1" smtClean="0">
                <a:solidFill>
                  <a:schemeClr val="bg1"/>
                </a:solidFill>
              </a:rPr>
              <a:t>camérulaires</a:t>
            </a:r>
            <a:r>
              <a:rPr lang="fr-FR" dirty="0" smtClean="0">
                <a:solidFill>
                  <a:schemeClr val="bg1"/>
                </a:solidFill>
              </a:rPr>
              <a:t> </a:t>
            </a:r>
            <a:r>
              <a:rPr lang="fr-FR" sz="4000" dirty="0" smtClean="0">
                <a:solidFill>
                  <a:schemeClr val="bg1"/>
                </a:solidFill>
              </a:rPr>
              <a:t/>
            </a:r>
            <a:br>
              <a:rPr lang="fr-FR" sz="4000" dirty="0" smtClean="0">
                <a:solidFill>
                  <a:schemeClr val="bg1"/>
                </a:solidFill>
              </a:rPr>
            </a:br>
            <a:r>
              <a:rPr lang="fr-FR" sz="3600" dirty="0" smtClean="0">
                <a:solidFill>
                  <a:schemeClr val="bg1"/>
                </a:solidFill>
              </a:rPr>
              <a:t>Œil-miroir</a:t>
            </a:r>
            <a:endParaRPr lang="fr-FR" sz="3600" dirty="0">
              <a:solidFill>
                <a:schemeClr val="bg1"/>
              </a:solidFill>
            </a:endParaRPr>
          </a:p>
        </p:txBody>
      </p:sp>
      <p:sp>
        <p:nvSpPr>
          <p:cNvPr id="3" name="Espace réservé du contenu 2"/>
          <p:cNvSpPr>
            <a:spLocks noGrp="1"/>
          </p:cNvSpPr>
          <p:nvPr>
            <p:ph idx="1"/>
          </p:nvPr>
        </p:nvSpPr>
        <p:spPr>
          <a:xfrm>
            <a:off x="457200" y="1714488"/>
            <a:ext cx="5543560" cy="4411675"/>
          </a:xfrm>
        </p:spPr>
        <p:txBody>
          <a:bodyPr>
            <a:normAutofit fontScale="92500" lnSpcReduction="20000"/>
          </a:bodyPr>
          <a:lstStyle/>
          <a:p>
            <a:r>
              <a:rPr lang="fr-FR" dirty="0" smtClean="0">
                <a:solidFill>
                  <a:srgbClr val="FFFF00"/>
                </a:solidFill>
              </a:rPr>
              <a:t>Les yeux de la </a:t>
            </a:r>
            <a:r>
              <a:rPr lang="fr-FR" dirty="0" smtClean="0">
                <a:solidFill>
                  <a:srgbClr val="92D050"/>
                </a:solidFill>
              </a:rPr>
              <a:t>coquille Saint-Jacques</a:t>
            </a:r>
            <a:r>
              <a:rPr lang="fr-FR" dirty="0" smtClean="0">
                <a:solidFill>
                  <a:srgbClr val="FFFF00"/>
                </a:solidFill>
              </a:rPr>
              <a:t> forment une image par réflexion. Un couche réflectrice concave est placée derrière la rétine et joue le rôle de miroir.</a:t>
            </a:r>
          </a:p>
          <a:p>
            <a:r>
              <a:rPr lang="fr-FR" dirty="0" smtClean="0">
                <a:solidFill>
                  <a:srgbClr val="FFFF00"/>
                </a:solidFill>
              </a:rPr>
              <a:t>Chez certains </a:t>
            </a:r>
            <a:r>
              <a:rPr lang="fr-FR" dirty="0" smtClean="0">
                <a:solidFill>
                  <a:srgbClr val="92D050"/>
                </a:solidFill>
              </a:rPr>
              <a:t>rotifères</a:t>
            </a:r>
            <a:r>
              <a:rPr lang="fr-FR" dirty="0" smtClean="0">
                <a:solidFill>
                  <a:srgbClr val="FFFF00"/>
                </a:solidFill>
              </a:rPr>
              <a:t>, </a:t>
            </a:r>
            <a:r>
              <a:rPr lang="fr-FR" dirty="0" smtClean="0">
                <a:solidFill>
                  <a:srgbClr val="92D050"/>
                </a:solidFill>
              </a:rPr>
              <a:t>plathelminthes</a:t>
            </a:r>
            <a:r>
              <a:rPr lang="fr-FR" dirty="0" smtClean="0">
                <a:solidFill>
                  <a:srgbClr val="FFFF00"/>
                </a:solidFill>
              </a:rPr>
              <a:t> et </a:t>
            </a:r>
            <a:r>
              <a:rPr lang="fr-FR" dirty="0" smtClean="0">
                <a:solidFill>
                  <a:srgbClr val="92D050"/>
                </a:solidFill>
              </a:rPr>
              <a:t>copépodes</a:t>
            </a:r>
            <a:r>
              <a:rPr lang="fr-FR" dirty="0" smtClean="0">
                <a:solidFill>
                  <a:srgbClr val="FFFF00"/>
                </a:solidFill>
              </a:rPr>
              <a:t>, mais la taille de ces structures n'est pas suffisante pour permettre la formation d'une image.</a:t>
            </a:r>
            <a:endParaRPr lang="fr-FR" dirty="0">
              <a:solidFill>
                <a:srgbClr val="FFFF00"/>
              </a:solidFill>
            </a:endParaRPr>
          </a:p>
        </p:txBody>
      </p:sp>
      <p:pic>
        <p:nvPicPr>
          <p:cNvPr id="4" name="Image 3" descr="http://upload.wikimedia.org/wikipedia/commons/thumb/3/37/Miror_eye.svg/120px-Miror_eye.svg.png">
            <a:hlinkClick r:id="rId2"/>
          </p:cNvPr>
          <p:cNvPicPr>
            <a:picLocks noChangeAspect="1"/>
          </p:cNvPicPr>
          <p:nvPr/>
        </p:nvPicPr>
        <p:blipFill>
          <a:blip r:embed="rId3" cstate="print"/>
          <a:srcRect/>
          <a:stretch>
            <a:fillRect/>
          </a:stretch>
        </p:blipFill>
        <p:spPr bwMode="auto">
          <a:xfrm>
            <a:off x="6000760" y="2643182"/>
            <a:ext cx="2663014" cy="21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274638"/>
            <a:ext cx="8115328" cy="1143000"/>
          </a:xfrm>
        </p:spPr>
        <p:txBody>
          <a:bodyPr/>
          <a:lstStyle/>
          <a:p>
            <a:r>
              <a:rPr lang="fr-FR" dirty="0" smtClean="0">
                <a:solidFill>
                  <a:schemeClr val="bg1"/>
                </a:solidFill>
              </a:rPr>
              <a:t>Yeux de coquille Saint-Jacques</a:t>
            </a:r>
            <a:endParaRPr lang="fr-FR" dirty="0">
              <a:solidFill>
                <a:schemeClr val="bg1"/>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1285852" y="1714488"/>
            <a:ext cx="6715172" cy="4815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normAutofit fontScale="90000"/>
          </a:bodyPr>
          <a:lstStyle/>
          <a:p>
            <a:r>
              <a:rPr lang="fr-FR" dirty="0" smtClean="0">
                <a:solidFill>
                  <a:schemeClr val="bg1"/>
                </a:solidFill>
              </a:rPr>
              <a:t>Les yeux simples ou </a:t>
            </a:r>
            <a:r>
              <a:rPr lang="fr-FR" dirty="0" err="1" smtClean="0">
                <a:solidFill>
                  <a:schemeClr val="bg1"/>
                </a:solidFill>
              </a:rPr>
              <a:t>camérulaires</a:t>
            </a:r>
            <a:r>
              <a:rPr lang="fr-FR" dirty="0" smtClean="0">
                <a:solidFill>
                  <a:schemeClr val="bg1"/>
                </a:solidFill>
              </a:rPr>
              <a:t> </a:t>
            </a:r>
            <a:br>
              <a:rPr lang="fr-FR" dirty="0" smtClean="0">
                <a:solidFill>
                  <a:schemeClr val="bg1"/>
                </a:solidFill>
              </a:rPr>
            </a:br>
            <a:r>
              <a:rPr lang="fr-FR" sz="4000" dirty="0" smtClean="0">
                <a:solidFill>
                  <a:schemeClr val="bg1"/>
                </a:solidFill>
              </a:rPr>
              <a:t>Œil à lentille sphérique</a:t>
            </a:r>
            <a:endParaRPr lang="fr-FR" sz="4000" dirty="0"/>
          </a:p>
        </p:txBody>
      </p:sp>
      <p:sp>
        <p:nvSpPr>
          <p:cNvPr id="3" name="Espace réservé du contenu 2"/>
          <p:cNvSpPr>
            <a:spLocks noGrp="1"/>
          </p:cNvSpPr>
          <p:nvPr>
            <p:ph idx="1"/>
          </p:nvPr>
        </p:nvSpPr>
        <p:spPr>
          <a:xfrm>
            <a:off x="357158" y="1142984"/>
            <a:ext cx="6429420" cy="5715016"/>
          </a:xfrm>
        </p:spPr>
        <p:txBody>
          <a:bodyPr>
            <a:normAutofit fontScale="85000" lnSpcReduction="20000"/>
          </a:bodyPr>
          <a:lstStyle/>
          <a:p>
            <a:r>
              <a:rPr lang="fr-FR" dirty="0" smtClean="0">
                <a:solidFill>
                  <a:srgbClr val="92D050"/>
                </a:solidFill>
              </a:rPr>
              <a:t>Vertébrés</a:t>
            </a:r>
            <a:r>
              <a:rPr lang="fr-FR" dirty="0" smtClean="0">
                <a:solidFill>
                  <a:srgbClr val="FFFF00"/>
                </a:solidFill>
              </a:rPr>
              <a:t> et </a:t>
            </a:r>
            <a:r>
              <a:rPr lang="fr-FR" dirty="0" smtClean="0">
                <a:solidFill>
                  <a:srgbClr val="92D050"/>
                </a:solidFill>
              </a:rPr>
              <a:t>Céphalopodes</a:t>
            </a:r>
            <a:r>
              <a:rPr lang="fr-FR" dirty="0" smtClean="0">
                <a:solidFill>
                  <a:srgbClr val="FFFF00"/>
                </a:solidFill>
              </a:rPr>
              <a:t>: image formée par réfraction grâce à la lentille, sphérique en milieu aquatique. Les lentilles des poissons et des céphalopodes sont caractérisées par un gradient croissant d'indice de réfraction de l'extérieur vers l'intérieur (lentille </a:t>
            </a:r>
            <a:r>
              <a:rPr lang="fr-FR" dirty="0" err="1" smtClean="0">
                <a:solidFill>
                  <a:srgbClr val="FFFF00"/>
                </a:solidFill>
              </a:rPr>
              <a:t>Mathésienne</a:t>
            </a:r>
            <a:r>
              <a:rPr lang="fr-FR" dirty="0" smtClean="0">
                <a:solidFill>
                  <a:srgbClr val="FFFF00"/>
                </a:solidFill>
              </a:rPr>
              <a:t>) apparue indépendamment chez les Vertébrés et les Céphalopodes. </a:t>
            </a:r>
          </a:p>
          <a:p>
            <a:r>
              <a:rPr lang="fr-FR" dirty="0" smtClean="0">
                <a:solidFill>
                  <a:srgbClr val="FFFF00"/>
                </a:solidFill>
              </a:rPr>
              <a:t>Certains </a:t>
            </a:r>
            <a:r>
              <a:rPr lang="fr-FR" dirty="0" smtClean="0">
                <a:solidFill>
                  <a:srgbClr val="92D050"/>
                </a:solidFill>
              </a:rPr>
              <a:t>gastéropodes</a:t>
            </a:r>
            <a:r>
              <a:rPr lang="fr-FR" dirty="0" smtClean="0">
                <a:solidFill>
                  <a:srgbClr val="FFFF00"/>
                </a:solidFill>
              </a:rPr>
              <a:t> et </a:t>
            </a:r>
            <a:r>
              <a:rPr lang="fr-FR" dirty="0" smtClean="0">
                <a:solidFill>
                  <a:srgbClr val="92D050"/>
                </a:solidFill>
              </a:rPr>
              <a:t>annélides</a:t>
            </a:r>
            <a:r>
              <a:rPr lang="fr-FR" dirty="0" smtClean="0">
                <a:solidFill>
                  <a:srgbClr val="FFFF00"/>
                </a:solidFill>
              </a:rPr>
              <a:t> possèdent des lentilles homogènes (vision relativement floue). </a:t>
            </a:r>
          </a:p>
          <a:p>
            <a:r>
              <a:rPr lang="fr-FR" dirty="0" smtClean="0">
                <a:solidFill>
                  <a:srgbClr val="FFFF00"/>
                </a:solidFill>
              </a:rPr>
              <a:t>Chez les vertébrés terrestres, la lentille a perdu une partie de son pouvoir réfractaire, et la cornée est responsable des 2/3 de la réfraction de la lumière.</a:t>
            </a:r>
            <a:endParaRPr lang="fr-FR" dirty="0">
              <a:solidFill>
                <a:srgbClr val="FFFF00"/>
              </a:solidFill>
            </a:endParaRPr>
          </a:p>
        </p:txBody>
      </p:sp>
      <p:pic>
        <p:nvPicPr>
          <p:cNvPr id="4" name="Image 3" descr="http://upload.wikimedia.org/wikipedia/commons/thumb/8/82/Spherical_lens_eye.svg/120px-Spherical_lens_eye.svg.png">
            <a:hlinkClick r:id="rId3"/>
          </p:cNvPr>
          <p:cNvPicPr>
            <a:picLocks noChangeAspect="1"/>
          </p:cNvPicPr>
          <p:nvPr/>
        </p:nvPicPr>
        <p:blipFill>
          <a:blip r:embed="rId4" cstate="print"/>
          <a:srcRect/>
          <a:stretch>
            <a:fillRect/>
          </a:stretch>
        </p:blipFill>
        <p:spPr bwMode="auto">
          <a:xfrm>
            <a:off x="6929454" y="2428868"/>
            <a:ext cx="1963636"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4071942"/>
            <a:ext cx="1857388" cy="582594"/>
          </a:xfrm>
        </p:spPr>
        <p:txBody>
          <a:bodyPr>
            <a:normAutofit fontScale="90000"/>
          </a:bodyPr>
          <a:lstStyle/>
          <a:p>
            <a:r>
              <a:rPr lang="fr-FR" dirty="0" smtClean="0">
                <a:solidFill>
                  <a:schemeClr val="bg1"/>
                </a:solidFill>
              </a:rPr>
              <a:t>Rapace</a:t>
            </a:r>
            <a:endParaRPr lang="fr-FR" dirty="0">
              <a:solidFill>
                <a:schemeClr val="bg1"/>
              </a:solidFill>
            </a:endParaRPr>
          </a:p>
        </p:txBody>
      </p:sp>
      <p:pic>
        <p:nvPicPr>
          <p:cNvPr id="2051" name="Picture 3"/>
          <p:cNvPicPr>
            <a:picLocks noGrp="1" noChangeAspect="1" noChangeArrowheads="1"/>
          </p:cNvPicPr>
          <p:nvPr>
            <p:ph idx="1"/>
          </p:nvPr>
        </p:nvPicPr>
        <p:blipFill>
          <a:blip r:embed="rId2" cstate="print"/>
          <a:srcRect/>
          <a:stretch>
            <a:fillRect/>
          </a:stretch>
        </p:blipFill>
        <p:spPr bwMode="auto">
          <a:xfrm>
            <a:off x="3357554" y="214290"/>
            <a:ext cx="5572164" cy="6429420"/>
          </a:xfrm>
          <a:prstGeom prst="rect">
            <a:avLst/>
          </a:prstGeom>
          <a:noFill/>
          <a:ln w="9525">
            <a:noFill/>
            <a:miter lim="800000"/>
            <a:headEnd/>
            <a:tailEnd/>
          </a:ln>
        </p:spPr>
      </p:pic>
      <p:sp>
        <p:nvSpPr>
          <p:cNvPr id="7" name="Titre 1"/>
          <p:cNvSpPr txBox="1">
            <a:spLocks/>
          </p:cNvSpPr>
          <p:nvPr/>
        </p:nvSpPr>
        <p:spPr>
          <a:xfrm>
            <a:off x="500034" y="5286388"/>
            <a:ext cx="1857388" cy="582594"/>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bg1"/>
                </a:solidFill>
                <a:effectLst/>
                <a:uLnTx/>
                <a:uFillTx/>
                <a:latin typeface="+mj-lt"/>
                <a:ea typeface="+mj-ea"/>
                <a:cs typeface="+mj-cs"/>
              </a:rPr>
              <a:t>Poisson</a:t>
            </a:r>
            <a:endParaRPr kumimoji="0" lang="fr-FR"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8" name="Titre 1"/>
          <p:cNvSpPr txBox="1">
            <a:spLocks/>
          </p:cNvSpPr>
          <p:nvPr/>
        </p:nvSpPr>
        <p:spPr>
          <a:xfrm>
            <a:off x="500034" y="1428736"/>
            <a:ext cx="1857388" cy="582594"/>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bg1"/>
                </a:solidFill>
                <a:effectLst/>
                <a:uLnTx/>
                <a:uFillTx/>
                <a:latin typeface="+mj-lt"/>
                <a:ea typeface="+mj-ea"/>
                <a:cs typeface="+mj-cs"/>
              </a:rPr>
              <a:t>Homme</a:t>
            </a:r>
            <a:endParaRPr kumimoji="0" lang="fr-FR" sz="44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Coupe de l‘œil de l'Anableps</a:t>
            </a:r>
            <a:endParaRPr lang="fr-FR" dirty="0">
              <a:solidFill>
                <a:schemeClr val="bg1"/>
              </a:solidFill>
            </a:endParaRPr>
          </a:p>
        </p:txBody>
      </p:sp>
      <p:pic>
        <p:nvPicPr>
          <p:cNvPr id="4" name="Espace réservé du contenu 3" descr="http://vision.animale.free.fr/fichiers/anableps_fichiers/oeil.gif"/>
          <p:cNvPicPr>
            <a:picLocks noGrp="1"/>
          </p:cNvPicPr>
          <p:nvPr>
            <p:ph idx="1"/>
          </p:nvPr>
        </p:nvPicPr>
        <p:blipFill>
          <a:blip r:embed="rId3" cstate="print"/>
          <a:srcRect/>
          <a:stretch>
            <a:fillRect/>
          </a:stretch>
        </p:blipFill>
        <p:spPr bwMode="auto">
          <a:xfrm>
            <a:off x="357158" y="2571744"/>
            <a:ext cx="4929222" cy="3742876"/>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5429256" y="3286124"/>
            <a:ext cx="3397992"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bg1"/>
                </a:solidFill>
              </a:rPr>
              <a:t>Oeil</a:t>
            </a:r>
            <a:endParaRPr lang="fr-FR" dirty="0">
              <a:solidFill>
                <a:schemeClr val="bg1"/>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3286116" y="1142984"/>
            <a:ext cx="2643206" cy="182726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428596" y="1142984"/>
            <a:ext cx="2857519" cy="1714512"/>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5929322" y="1142984"/>
            <a:ext cx="2724331" cy="178595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28595" y="4714884"/>
            <a:ext cx="2700000" cy="1800000"/>
          </a:xfrm>
          <a:prstGeom prst="rect">
            <a:avLst/>
          </a:prstGeom>
          <a:noFill/>
          <a:ln w="9525">
            <a:noFill/>
            <a:miter lim="800000"/>
            <a:headEnd/>
            <a:tailEnd/>
          </a:ln>
        </p:spPr>
      </p:pic>
      <p:sp>
        <p:nvSpPr>
          <p:cNvPr id="8" name="Rectangle 7"/>
          <p:cNvSpPr/>
          <p:nvPr/>
        </p:nvSpPr>
        <p:spPr>
          <a:xfrm>
            <a:off x="428596" y="2967335"/>
            <a:ext cx="8215370" cy="1569660"/>
          </a:xfrm>
          <a:prstGeom prst="rect">
            <a:avLst/>
          </a:prstGeom>
        </p:spPr>
        <p:txBody>
          <a:bodyPr wrap="square">
            <a:spAutoFit/>
          </a:bodyPr>
          <a:lstStyle/>
          <a:p>
            <a:pPr algn="ctr"/>
            <a:r>
              <a:rPr lang="fr-FR" sz="3200" dirty="0" smtClean="0">
                <a:solidFill>
                  <a:schemeClr val="bg1"/>
                </a:solidFill>
              </a:rPr>
              <a:t>Un œil est un organe capable de produire une image à partir de différences d'intensités entre photorécepteurs.</a:t>
            </a:r>
            <a:endParaRPr lang="fr-FR" sz="3200" dirty="0">
              <a:solidFill>
                <a:schemeClr val="bg1"/>
              </a:solidFill>
            </a:endParaRPr>
          </a:p>
        </p:txBody>
      </p:sp>
      <p:pic>
        <p:nvPicPr>
          <p:cNvPr id="4" name="Picture 2"/>
          <p:cNvPicPr>
            <a:picLocks noChangeAspect="1" noChangeArrowheads="1"/>
          </p:cNvPicPr>
          <p:nvPr/>
        </p:nvPicPr>
        <p:blipFill>
          <a:blip r:embed="rId7" cstate="print"/>
          <a:srcRect l="9000" t="5089" r="12000" b="598"/>
          <a:stretch>
            <a:fillRect/>
          </a:stretch>
        </p:blipFill>
        <p:spPr bwMode="auto">
          <a:xfrm>
            <a:off x="6286513" y="4714884"/>
            <a:ext cx="2257143" cy="18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000108"/>
          </a:xfrm>
        </p:spPr>
        <p:txBody>
          <a:bodyPr>
            <a:normAutofit/>
          </a:bodyPr>
          <a:lstStyle/>
          <a:p>
            <a:r>
              <a:rPr lang="fr-FR" dirty="0" smtClean="0">
                <a:solidFill>
                  <a:schemeClr val="bg1"/>
                </a:solidFill>
                <a:latin typeface="Times New Roman" pitchFamily="18" charset="0"/>
                <a:cs typeface="Times New Roman" pitchFamily="18" charset="0"/>
              </a:rPr>
              <a:t>Les arthropodes</a:t>
            </a:r>
            <a:endParaRPr lang="fr-FR" dirty="0">
              <a:solidFill>
                <a:schemeClr val="bg1"/>
              </a:solidFill>
            </a:endParaRPr>
          </a:p>
        </p:txBody>
      </p:sp>
      <p:sp>
        <p:nvSpPr>
          <p:cNvPr id="3" name="Espace réservé du contenu 2"/>
          <p:cNvSpPr>
            <a:spLocks noGrp="1"/>
          </p:cNvSpPr>
          <p:nvPr>
            <p:ph idx="1"/>
          </p:nvPr>
        </p:nvSpPr>
        <p:spPr>
          <a:xfrm>
            <a:off x="457200" y="1500174"/>
            <a:ext cx="5614998" cy="5143536"/>
          </a:xfrm>
        </p:spPr>
        <p:txBody>
          <a:bodyPr>
            <a:normAutofit fontScale="25000" lnSpcReduction="20000"/>
          </a:bodyPr>
          <a:lstStyle/>
          <a:p>
            <a:pPr lvl="0"/>
            <a:r>
              <a:rPr lang="fr-FR" sz="11200" dirty="0" smtClean="0">
                <a:solidFill>
                  <a:srgbClr val="FFFF00"/>
                </a:solidFill>
                <a:latin typeface="Times New Roman" pitchFamily="18" charset="0"/>
                <a:cs typeface="Times New Roman" pitchFamily="18" charset="0"/>
              </a:rPr>
              <a:t>les </a:t>
            </a:r>
            <a:r>
              <a:rPr lang="fr-FR" sz="11200" dirty="0" smtClean="0">
                <a:solidFill>
                  <a:srgbClr val="92D050"/>
                </a:solidFill>
                <a:latin typeface="Times New Roman" pitchFamily="18" charset="0"/>
                <a:cs typeface="Times New Roman" pitchFamily="18" charset="0"/>
              </a:rPr>
              <a:t>ocelles</a:t>
            </a:r>
            <a:r>
              <a:rPr lang="fr-FR" sz="11200" dirty="0" smtClean="0">
                <a:solidFill>
                  <a:srgbClr val="FFFF00"/>
                </a:solidFill>
                <a:latin typeface="Times New Roman" pitchFamily="18" charset="0"/>
                <a:cs typeface="Times New Roman" pitchFamily="18" charset="0"/>
              </a:rPr>
              <a:t>, yeux simples constitués de cellules photosensibles, </a:t>
            </a:r>
          </a:p>
          <a:p>
            <a:pPr lvl="0"/>
            <a:r>
              <a:rPr lang="fr-FR" sz="11200" dirty="0" smtClean="0">
                <a:solidFill>
                  <a:srgbClr val="FFFF00"/>
                </a:solidFill>
                <a:latin typeface="Times New Roman" pitchFamily="18" charset="0"/>
                <a:cs typeface="Times New Roman" pitchFamily="18" charset="0"/>
              </a:rPr>
              <a:t>les yeux à facettes ou yeux composés: plusieurs centaines ou milliers ommatidies (unités de vision).</a:t>
            </a:r>
          </a:p>
          <a:p>
            <a:r>
              <a:rPr lang="fr-FR" sz="11200" dirty="0" smtClean="0">
                <a:solidFill>
                  <a:srgbClr val="FFFF00"/>
                </a:solidFill>
                <a:latin typeface="Times New Roman" pitchFamily="18" charset="0"/>
                <a:cs typeface="Times New Roman" pitchFamily="18" charset="0"/>
              </a:rPr>
              <a:t>Dans les </a:t>
            </a:r>
            <a:r>
              <a:rPr lang="fr-FR" sz="11200" dirty="0" smtClean="0">
                <a:solidFill>
                  <a:srgbClr val="92D050"/>
                </a:solidFill>
                <a:latin typeface="Times New Roman" pitchFamily="18" charset="0"/>
                <a:cs typeface="Times New Roman" pitchFamily="18" charset="0"/>
              </a:rPr>
              <a:t>yeux composés</a:t>
            </a:r>
            <a:r>
              <a:rPr lang="fr-FR" sz="11200" dirty="0" smtClean="0">
                <a:solidFill>
                  <a:srgbClr val="FFFF00"/>
                </a:solidFill>
                <a:latin typeface="Times New Roman" pitchFamily="18" charset="0"/>
                <a:cs typeface="Times New Roman" pitchFamily="18" charset="0"/>
              </a:rPr>
              <a:t>, l’image se forme par apposition ou par superposition des images partielles fournies par les </a:t>
            </a:r>
            <a:r>
              <a:rPr lang="fr-FR" sz="11200" dirty="0" smtClean="0">
                <a:solidFill>
                  <a:srgbClr val="92D050"/>
                </a:solidFill>
                <a:latin typeface="Times New Roman" pitchFamily="18" charset="0"/>
                <a:cs typeface="Times New Roman" pitchFamily="18" charset="0"/>
              </a:rPr>
              <a:t>ommatidies</a:t>
            </a:r>
            <a:r>
              <a:rPr lang="fr-FR" sz="11200" dirty="0" smtClean="0">
                <a:solidFill>
                  <a:srgbClr val="FFFF00"/>
                </a:solidFill>
                <a:latin typeface="Times New Roman" pitchFamily="18" charset="0"/>
                <a:cs typeface="Times New Roman" pitchFamily="18" charset="0"/>
              </a:rPr>
              <a:t>. </a:t>
            </a:r>
          </a:p>
          <a:p>
            <a:r>
              <a:rPr lang="fr-FR" sz="11200" dirty="0" smtClean="0">
                <a:solidFill>
                  <a:srgbClr val="FFFF00"/>
                </a:solidFill>
                <a:latin typeface="Times New Roman" pitchFamily="18" charset="0"/>
                <a:cs typeface="Times New Roman" pitchFamily="18" charset="0"/>
              </a:rPr>
              <a:t>De façon générale, chez les insectes, les larves sont dotées d’ocelles tandis que les adultes possèdent des yeux à facettes. </a:t>
            </a:r>
          </a:p>
          <a:p>
            <a:endParaRPr lang="fr-FR" dirty="0"/>
          </a:p>
        </p:txBody>
      </p:sp>
      <p:pic>
        <p:nvPicPr>
          <p:cNvPr id="4" name="Image 3" descr="http://upload.wikimedia.org/wikipedia/commons/thumb/d/d1/OeilCompos%C3%A9Libellule.JPG/180px-OeilCompos%C3%A9Libellule.JPG">
            <a:hlinkClick r:id="rId3"/>
          </p:cNvPr>
          <p:cNvPicPr/>
          <p:nvPr/>
        </p:nvPicPr>
        <p:blipFill>
          <a:blip r:embed="rId4" cstate="print"/>
          <a:srcRect/>
          <a:stretch>
            <a:fillRect/>
          </a:stretch>
        </p:blipFill>
        <p:spPr bwMode="auto">
          <a:xfrm>
            <a:off x="6572264" y="1857364"/>
            <a:ext cx="2071702" cy="2000264"/>
          </a:xfrm>
          <a:prstGeom prst="rect">
            <a:avLst/>
          </a:prstGeom>
          <a:noFill/>
          <a:ln w="9525">
            <a:noFill/>
            <a:miter lim="800000"/>
            <a:headEnd/>
            <a:tailEnd/>
          </a:ln>
        </p:spPr>
      </p:pic>
      <p:sp>
        <p:nvSpPr>
          <p:cNvPr id="5" name="Rectangle 4"/>
          <p:cNvSpPr/>
          <p:nvPr/>
        </p:nvSpPr>
        <p:spPr>
          <a:xfrm>
            <a:off x="642910" y="857232"/>
            <a:ext cx="7786742" cy="461665"/>
          </a:xfrm>
          <a:prstGeom prst="rect">
            <a:avLst/>
          </a:prstGeom>
        </p:spPr>
        <p:txBody>
          <a:bodyPr wrap="square">
            <a:spAutoFit/>
          </a:bodyPr>
          <a:lstStyle/>
          <a:p>
            <a:pPr>
              <a:buNone/>
            </a:pPr>
            <a:r>
              <a:rPr lang="fr-FR" sz="2400" dirty="0" smtClean="0">
                <a:solidFill>
                  <a:srgbClr val="FFFF00"/>
                </a:solidFill>
                <a:latin typeface="Times New Roman" pitchFamily="18" charset="0"/>
                <a:cs typeface="Times New Roman" pitchFamily="18" charset="0"/>
              </a:rPr>
              <a:t>présentent 2 types de structures oculaires :</a:t>
            </a:r>
          </a:p>
        </p:txBody>
      </p:sp>
      <p:sp>
        <p:nvSpPr>
          <p:cNvPr id="6" name="Rectangle 5"/>
          <p:cNvSpPr/>
          <p:nvPr/>
        </p:nvSpPr>
        <p:spPr>
          <a:xfrm>
            <a:off x="6643702" y="4500570"/>
            <a:ext cx="2000248" cy="1200329"/>
          </a:xfrm>
          <a:prstGeom prst="rect">
            <a:avLst/>
          </a:prstGeom>
        </p:spPr>
        <p:txBody>
          <a:bodyPr wrap="square">
            <a:spAutoFit/>
          </a:bodyPr>
          <a:lstStyle/>
          <a:p>
            <a:pPr algn="ctr"/>
            <a:r>
              <a:rPr lang="fr-FR" dirty="0" smtClean="0">
                <a:solidFill>
                  <a:schemeClr val="bg1"/>
                </a:solidFill>
                <a:latin typeface="Times New Roman" pitchFamily="18" charset="0"/>
                <a:cs typeface="Times New Roman" pitchFamily="18" charset="0"/>
              </a:rPr>
              <a:t>Les libellules, par exemple, possèdent environ 30 000 ommatidies</a:t>
            </a:r>
            <a:endParaRPr lang="fr-FR"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0000" r="3750" b="8542"/>
          <a:stretch>
            <a:fillRect/>
          </a:stretch>
        </p:blipFill>
        <p:spPr bwMode="auto">
          <a:xfrm>
            <a:off x="-1" y="0"/>
            <a:ext cx="4875039" cy="3429000"/>
          </a:xfrm>
          <a:prstGeom prst="rect">
            <a:avLst/>
          </a:prstGeom>
          <a:noFill/>
          <a:ln w="9525">
            <a:noFill/>
            <a:miter lim="800000"/>
            <a:headEnd/>
            <a:tailEnd/>
          </a:ln>
        </p:spPr>
      </p:pic>
      <p:sp>
        <p:nvSpPr>
          <p:cNvPr id="4" name="Rectangle 3"/>
          <p:cNvSpPr/>
          <p:nvPr/>
        </p:nvSpPr>
        <p:spPr>
          <a:xfrm>
            <a:off x="5715008" y="2500306"/>
            <a:ext cx="1262269" cy="369332"/>
          </a:xfrm>
          <a:prstGeom prst="rect">
            <a:avLst/>
          </a:prstGeom>
        </p:spPr>
        <p:txBody>
          <a:bodyPr wrap="none">
            <a:spAutoFit/>
          </a:bodyPr>
          <a:lstStyle/>
          <a:p>
            <a:r>
              <a:rPr lang="fr-FR" dirty="0" smtClean="0">
                <a:solidFill>
                  <a:srgbClr val="FFFF00"/>
                </a:solidFill>
              </a:rPr>
              <a:t>Œil de taon</a:t>
            </a:r>
            <a:endParaRPr lang="fr-FR" dirty="0">
              <a:solidFill>
                <a:srgbClr val="FFFF00"/>
              </a:solidFill>
            </a:endParaRPr>
          </a:p>
        </p:txBody>
      </p:sp>
      <p:sp>
        <p:nvSpPr>
          <p:cNvPr id="5" name="Rectangle 4"/>
          <p:cNvSpPr/>
          <p:nvPr/>
        </p:nvSpPr>
        <p:spPr>
          <a:xfrm>
            <a:off x="214282" y="3429000"/>
            <a:ext cx="1457450" cy="369332"/>
          </a:xfrm>
          <a:prstGeom prst="rect">
            <a:avLst/>
          </a:prstGeom>
        </p:spPr>
        <p:txBody>
          <a:bodyPr wrap="none">
            <a:spAutoFit/>
          </a:bodyPr>
          <a:lstStyle/>
          <a:p>
            <a:r>
              <a:rPr lang="fr-FR" dirty="0" smtClean="0">
                <a:solidFill>
                  <a:srgbClr val="FFFF00"/>
                </a:solidFill>
              </a:rPr>
              <a:t>Œil de Squille</a:t>
            </a:r>
            <a:endParaRPr lang="fr-FR" dirty="0">
              <a:solidFill>
                <a:srgbClr val="FFFF00"/>
              </a:solidFill>
            </a:endParaRPr>
          </a:p>
        </p:txBody>
      </p:sp>
      <p:pic>
        <p:nvPicPr>
          <p:cNvPr id="1026" name="Picture 2"/>
          <p:cNvPicPr>
            <a:picLocks noChangeAspect="1" noChangeArrowheads="1"/>
          </p:cNvPicPr>
          <p:nvPr/>
        </p:nvPicPr>
        <p:blipFill>
          <a:blip r:embed="rId4" cstate="print"/>
          <a:srcRect/>
          <a:stretch>
            <a:fillRect/>
          </a:stretch>
        </p:blipFill>
        <p:spPr bwMode="auto">
          <a:xfrm>
            <a:off x="5810250" y="0"/>
            <a:ext cx="3333750" cy="2219325"/>
          </a:xfrm>
          <a:prstGeom prst="rect">
            <a:avLst/>
          </a:prstGeom>
          <a:noFill/>
          <a:ln w="9525">
            <a:noFill/>
            <a:miter lim="800000"/>
            <a:headEnd/>
            <a:tailEnd/>
          </a:ln>
        </p:spPr>
      </p:pic>
      <p:sp>
        <p:nvSpPr>
          <p:cNvPr id="7" name="Rectangle 6"/>
          <p:cNvSpPr/>
          <p:nvPr/>
        </p:nvSpPr>
        <p:spPr>
          <a:xfrm>
            <a:off x="7547088" y="2214554"/>
            <a:ext cx="1596912" cy="369332"/>
          </a:xfrm>
          <a:prstGeom prst="rect">
            <a:avLst/>
          </a:prstGeom>
        </p:spPr>
        <p:txBody>
          <a:bodyPr wrap="none">
            <a:spAutoFit/>
          </a:bodyPr>
          <a:lstStyle/>
          <a:p>
            <a:r>
              <a:rPr lang="fr-FR" dirty="0" smtClean="0">
                <a:solidFill>
                  <a:srgbClr val="FFFF00"/>
                </a:solidFill>
              </a:rPr>
              <a:t>Œil de mouche</a:t>
            </a:r>
            <a:endParaRPr lang="fr-FR" dirty="0">
              <a:solidFill>
                <a:srgbClr val="FFFF00"/>
              </a:solidFill>
            </a:endParaRPr>
          </a:p>
        </p:txBody>
      </p:sp>
      <p:pic>
        <p:nvPicPr>
          <p:cNvPr id="1027" name="Picture 3"/>
          <p:cNvPicPr>
            <a:picLocks noChangeAspect="1" noChangeArrowheads="1"/>
          </p:cNvPicPr>
          <p:nvPr/>
        </p:nvPicPr>
        <p:blipFill>
          <a:blip r:embed="rId5" cstate="print"/>
          <a:srcRect/>
          <a:stretch>
            <a:fillRect/>
          </a:stretch>
        </p:blipFill>
        <p:spPr bwMode="auto">
          <a:xfrm>
            <a:off x="5500694" y="2914121"/>
            <a:ext cx="3643306" cy="3943879"/>
          </a:xfrm>
          <a:prstGeom prst="rect">
            <a:avLst/>
          </a:prstGeom>
          <a:noFill/>
          <a:ln w="9525">
            <a:noFill/>
            <a:miter lim="800000"/>
            <a:headEnd/>
            <a:tailEnd/>
          </a:ln>
        </p:spPr>
      </p:pic>
      <p:sp>
        <p:nvSpPr>
          <p:cNvPr id="10" name="Rectangle 9"/>
          <p:cNvSpPr/>
          <p:nvPr/>
        </p:nvSpPr>
        <p:spPr>
          <a:xfrm>
            <a:off x="571472" y="4500570"/>
            <a:ext cx="4357718" cy="1200329"/>
          </a:xfrm>
          <a:prstGeom prst="rect">
            <a:avLst/>
          </a:prstGeom>
        </p:spPr>
        <p:txBody>
          <a:bodyPr wrap="square">
            <a:spAutoFit/>
          </a:bodyPr>
          <a:lstStyle/>
          <a:p>
            <a:pPr algn="ctr"/>
            <a:r>
              <a:rPr lang="fr-FR" sz="3600" dirty="0" smtClean="0">
                <a:solidFill>
                  <a:schemeClr val="bg1"/>
                </a:solidFill>
              </a:rPr>
              <a:t>Yeux composés de crustacés et d’insectes</a:t>
            </a:r>
            <a:endParaRPr lang="fr-FR" sz="36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28" y="0"/>
            <a:ext cx="6000792" cy="785794"/>
          </a:xfrm>
        </p:spPr>
        <p:txBody>
          <a:bodyPr>
            <a:normAutofit/>
          </a:bodyPr>
          <a:lstStyle/>
          <a:p>
            <a:r>
              <a:rPr lang="fr-FR" dirty="0" smtClean="0">
                <a:solidFill>
                  <a:schemeClr val="bg1"/>
                </a:solidFill>
              </a:rPr>
              <a:t>Les vertébrés</a:t>
            </a:r>
            <a:endParaRPr lang="fr-FR" dirty="0"/>
          </a:p>
        </p:txBody>
      </p:sp>
      <p:sp>
        <p:nvSpPr>
          <p:cNvPr id="3" name="Espace réservé du contenu 2"/>
          <p:cNvSpPr>
            <a:spLocks noGrp="1"/>
          </p:cNvSpPr>
          <p:nvPr>
            <p:ph idx="1"/>
          </p:nvPr>
        </p:nvSpPr>
        <p:spPr>
          <a:xfrm>
            <a:off x="357158" y="1428736"/>
            <a:ext cx="8501122" cy="5429264"/>
          </a:xfrm>
        </p:spPr>
        <p:txBody>
          <a:bodyPr>
            <a:noAutofit/>
          </a:bodyPr>
          <a:lstStyle/>
          <a:p>
            <a:pPr lvl="0"/>
            <a:r>
              <a:rPr lang="fr-FR" sz="2400" dirty="0" smtClean="0">
                <a:solidFill>
                  <a:srgbClr val="92D050"/>
                </a:solidFill>
              </a:rPr>
              <a:t>Mammifères</a:t>
            </a:r>
            <a:r>
              <a:rPr lang="fr-FR" sz="2400" dirty="0" smtClean="0">
                <a:solidFill>
                  <a:srgbClr val="FFFF00"/>
                </a:solidFill>
              </a:rPr>
              <a:t>: seuls les </a:t>
            </a:r>
            <a:r>
              <a:rPr lang="fr-FR" sz="2400" dirty="0" smtClean="0">
                <a:solidFill>
                  <a:srgbClr val="92D050"/>
                </a:solidFill>
              </a:rPr>
              <a:t>primates</a:t>
            </a:r>
            <a:r>
              <a:rPr lang="fr-FR" sz="2400" dirty="0" smtClean="0">
                <a:solidFill>
                  <a:srgbClr val="FFFF00"/>
                </a:solidFill>
              </a:rPr>
              <a:t>, dont l’Homme, possèdent une vision en couleurs et stéréoscopique.</a:t>
            </a:r>
          </a:p>
          <a:p>
            <a:r>
              <a:rPr lang="fr-FR" sz="2400" dirty="0" smtClean="0">
                <a:solidFill>
                  <a:srgbClr val="FFFF00"/>
                </a:solidFill>
              </a:rPr>
              <a:t>Mammifères avec bonne vision nocturne (</a:t>
            </a:r>
            <a:r>
              <a:rPr lang="fr-FR" sz="2400" dirty="0" smtClean="0">
                <a:solidFill>
                  <a:srgbClr val="92D050"/>
                </a:solidFill>
              </a:rPr>
              <a:t>félins</a:t>
            </a:r>
            <a:r>
              <a:rPr lang="fr-FR" sz="2400" dirty="0" smtClean="0">
                <a:solidFill>
                  <a:srgbClr val="FFFF00"/>
                </a:solidFill>
              </a:rPr>
              <a:t>) la rétine contient des bâtonnets en plus grand nombre que dans la rétine humaine. </a:t>
            </a:r>
          </a:p>
          <a:p>
            <a:pPr lvl="0"/>
            <a:r>
              <a:rPr lang="fr-FR" sz="2400" dirty="0" smtClean="0">
                <a:solidFill>
                  <a:srgbClr val="92D050"/>
                </a:solidFill>
              </a:rPr>
              <a:t>Poissons</a:t>
            </a:r>
            <a:r>
              <a:rPr lang="fr-FR" sz="2400" dirty="0" smtClean="0">
                <a:solidFill>
                  <a:srgbClr val="FFFF00"/>
                </a:solidFill>
              </a:rPr>
              <a:t>: cornée plate et cristallin sphérique (non déformable) ce qui leur permet de bien voir les objets situés à faible distance. </a:t>
            </a:r>
          </a:p>
          <a:p>
            <a:pPr lvl="0"/>
            <a:r>
              <a:rPr lang="fr-FR" sz="2400" dirty="0" smtClean="0">
                <a:solidFill>
                  <a:srgbClr val="FFFF00"/>
                </a:solidFill>
              </a:rPr>
              <a:t>Les yeux des </a:t>
            </a:r>
            <a:r>
              <a:rPr lang="fr-FR" sz="2400" dirty="0" smtClean="0">
                <a:solidFill>
                  <a:srgbClr val="92D050"/>
                </a:solidFill>
              </a:rPr>
              <a:t>oiseaux</a:t>
            </a:r>
            <a:r>
              <a:rPr lang="fr-FR" sz="2400" dirty="0" smtClean="0">
                <a:solidFill>
                  <a:srgbClr val="FFFF00"/>
                </a:solidFill>
              </a:rPr>
              <a:t> sont allongés dans le sens antéropostérieur, de façon à ce que les images des objets éloignés qui se forment sur la rétine soient plus grandes (rapaces diurnes et nocturnes ont une vision d’une grande acuité). </a:t>
            </a:r>
            <a:endParaRPr lang="fr-FR" sz="2400" dirty="0">
              <a:solidFill>
                <a:srgbClr val="FFFF00"/>
              </a:solidFill>
            </a:endParaRPr>
          </a:p>
        </p:txBody>
      </p:sp>
      <p:sp>
        <p:nvSpPr>
          <p:cNvPr id="4" name="Rectangle 3"/>
          <p:cNvSpPr/>
          <p:nvPr/>
        </p:nvSpPr>
        <p:spPr>
          <a:xfrm>
            <a:off x="357158" y="642919"/>
            <a:ext cx="8572560" cy="400110"/>
          </a:xfrm>
          <a:prstGeom prst="rect">
            <a:avLst/>
          </a:prstGeom>
        </p:spPr>
        <p:txBody>
          <a:bodyPr wrap="square">
            <a:spAutoFit/>
          </a:bodyPr>
          <a:lstStyle/>
          <a:p>
            <a:pPr algn="ctr"/>
            <a:r>
              <a:rPr lang="fr-FR" sz="2000" dirty="0" smtClean="0">
                <a:solidFill>
                  <a:srgbClr val="FFFF00"/>
                </a:solidFill>
              </a:rPr>
              <a:t>Tous ont une structure similaire à celle de l’œil humain, avec des variations.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2976" y="0"/>
            <a:ext cx="6500858" cy="785794"/>
          </a:xfrm>
        </p:spPr>
        <p:txBody>
          <a:bodyPr>
            <a:normAutofit fontScale="90000"/>
          </a:bodyPr>
          <a:lstStyle/>
          <a:p>
            <a:r>
              <a:rPr lang="fr-FR" dirty="0" smtClean="0">
                <a:solidFill>
                  <a:schemeClr val="bg1"/>
                </a:solidFill>
              </a:rPr>
              <a:t>Evolution de l'œil de vertébrés</a:t>
            </a:r>
            <a:endParaRPr lang="fr-FR" dirty="0">
              <a:solidFill>
                <a:schemeClr val="bg1"/>
              </a:solidFill>
            </a:endParaRPr>
          </a:p>
        </p:txBody>
      </p:sp>
      <p:pic>
        <p:nvPicPr>
          <p:cNvPr id="13314" name="Picture 2"/>
          <p:cNvPicPr>
            <a:picLocks noGrp="1" noChangeAspect="1" noChangeArrowheads="1"/>
          </p:cNvPicPr>
          <p:nvPr>
            <p:ph idx="1"/>
          </p:nvPr>
        </p:nvPicPr>
        <p:blipFill>
          <a:blip r:embed="rId2" cstate="print"/>
          <a:srcRect/>
          <a:stretch>
            <a:fillRect/>
          </a:stretch>
        </p:blipFill>
        <p:spPr bwMode="auto">
          <a:xfrm>
            <a:off x="2357422" y="771033"/>
            <a:ext cx="4257137" cy="59441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bg1"/>
                </a:solidFill>
              </a:rPr>
              <a:t>Plica</a:t>
            </a:r>
            <a:r>
              <a:rPr lang="fr-FR" dirty="0" smtClean="0">
                <a:solidFill>
                  <a:schemeClr val="bg1"/>
                </a:solidFill>
              </a:rPr>
              <a:t> </a:t>
            </a:r>
            <a:r>
              <a:rPr lang="fr-FR" dirty="0" err="1" smtClean="0">
                <a:solidFill>
                  <a:schemeClr val="bg1"/>
                </a:solidFill>
              </a:rPr>
              <a:t>semilunaris</a:t>
            </a:r>
            <a:r>
              <a:rPr lang="fr-FR" dirty="0" smtClean="0">
                <a:solidFill>
                  <a:schemeClr val="bg1"/>
                </a:solidFill>
              </a:rPr>
              <a:t> </a:t>
            </a:r>
            <a:endParaRPr lang="fr-FR" dirty="0">
              <a:solidFill>
                <a:schemeClr val="bg1"/>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3428992" y="1714488"/>
            <a:ext cx="5262586" cy="4302164"/>
          </a:xfrm>
          <a:prstGeom prst="rect">
            <a:avLst/>
          </a:prstGeom>
          <a:noFill/>
          <a:ln w="9525">
            <a:noFill/>
            <a:miter lim="800000"/>
            <a:headEnd/>
            <a:tailEnd/>
          </a:ln>
        </p:spPr>
      </p:pic>
      <p:sp>
        <p:nvSpPr>
          <p:cNvPr id="4" name="Rectangle 3"/>
          <p:cNvSpPr/>
          <p:nvPr/>
        </p:nvSpPr>
        <p:spPr>
          <a:xfrm>
            <a:off x="357158" y="2071678"/>
            <a:ext cx="3000396" cy="3416320"/>
          </a:xfrm>
          <a:prstGeom prst="rect">
            <a:avLst/>
          </a:prstGeom>
        </p:spPr>
        <p:txBody>
          <a:bodyPr wrap="square">
            <a:spAutoFit/>
          </a:bodyPr>
          <a:lstStyle/>
          <a:p>
            <a:r>
              <a:rPr lang="fr-FR" sz="2400" dirty="0" smtClean="0">
                <a:solidFill>
                  <a:srgbClr val="FFFF00"/>
                </a:solidFill>
              </a:rPr>
              <a:t>Rudiment de la troisième paupière, ou </a:t>
            </a:r>
            <a:r>
              <a:rPr lang="fr-FR" sz="2400" dirty="0" smtClean="0">
                <a:solidFill>
                  <a:srgbClr val="92D050"/>
                </a:solidFill>
              </a:rPr>
              <a:t>membrane nictitante</a:t>
            </a:r>
            <a:r>
              <a:rPr lang="fr-FR" sz="2400" dirty="0" smtClean="0">
                <a:solidFill>
                  <a:srgbClr val="FFFF00"/>
                </a:solidFill>
              </a:rPr>
              <a:t>, fonctionnelle et complètement formée, chez les oiseaux et les reptiles. Elle nous rappelle notre passé reptilien.</a:t>
            </a:r>
            <a:endParaRPr lang="fr-FR" sz="24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normAutofit/>
          </a:bodyPr>
          <a:lstStyle/>
          <a:p>
            <a:r>
              <a:rPr lang="fr-FR" u="sng" dirty="0" smtClean="0">
                <a:solidFill>
                  <a:schemeClr val="bg1"/>
                </a:solidFill>
              </a:rPr>
              <a:t>Anatomie de l'œil</a:t>
            </a:r>
            <a:endParaRPr lang="fr-FR" dirty="0">
              <a:solidFill>
                <a:schemeClr val="bg1"/>
              </a:solidFill>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1714480" y="3500438"/>
            <a:ext cx="6189281" cy="3181597"/>
          </a:xfrm>
          <a:prstGeom prst="rect">
            <a:avLst/>
          </a:prstGeom>
          <a:noFill/>
          <a:ln w="9525">
            <a:noFill/>
            <a:miter lim="800000"/>
            <a:headEnd/>
            <a:tailEnd/>
          </a:ln>
        </p:spPr>
      </p:pic>
      <p:sp>
        <p:nvSpPr>
          <p:cNvPr id="4" name="Rectangle 3"/>
          <p:cNvSpPr/>
          <p:nvPr/>
        </p:nvSpPr>
        <p:spPr>
          <a:xfrm>
            <a:off x="500034" y="857232"/>
            <a:ext cx="8429684" cy="2677656"/>
          </a:xfrm>
          <a:prstGeom prst="rect">
            <a:avLst/>
          </a:prstGeom>
        </p:spPr>
        <p:txBody>
          <a:bodyPr wrap="square">
            <a:spAutoFit/>
          </a:bodyPr>
          <a:lstStyle/>
          <a:p>
            <a:r>
              <a:rPr lang="fr-FR" sz="2400" dirty="0" smtClean="0">
                <a:solidFill>
                  <a:srgbClr val="FFFF00"/>
                </a:solidFill>
              </a:rPr>
              <a:t>Chez l'homme, la zone située sur l'axe optique a davantage de cônes que la périphérie, qui s'enrichit progressivement en bâtonnets: "tache jaune" due à la fois à l'absence de la couleur pourpre normale des bâtonnets et à la présence d'un pigment jaune. Fréquemment, cette même région centrale est déprimée en une fovéa, par écartement des neurones qui laissent ainsi plus facilement pénétrer les rayons lumineux. </a:t>
            </a:r>
            <a:endParaRPr lang="fr-FR" sz="2400"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274638"/>
            <a:ext cx="7429552" cy="654032"/>
          </a:xfrm>
        </p:spPr>
        <p:txBody>
          <a:bodyPr>
            <a:normAutofit fontScale="90000"/>
          </a:bodyPr>
          <a:lstStyle/>
          <a:p>
            <a:r>
              <a:rPr lang="fr-FR" b="1" dirty="0" smtClean="0">
                <a:solidFill>
                  <a:srgbClr val="FFFF00"/>
                </a:solidFill>
              </a:rPr>
              <a:t>L</a:t>
            </a:r>
            <a:r>
              <a:rPr lang="fr-FR" dirty="0" smtClean="0">
                <a:solidFill>
                  <a:srgbClr val="FFFF00"/>
                </a:solidFill>
              </a:rPr>
              <a:t>a rétine comporte plusieurs couches de cellules</a:t>
            </a:r>
            <a:endParaRPr lang="fr-FR" dirty="0"/>
          </a:p>
        </p:txBody>
      </p:sp>
      <p:sp>
        <p:nvSpPr>
          <p:cNvPr id="3" name="Espace réservé du contenu 2"/>
          <p:cNvSpPr>
            <a:spLocks noGrp="1"/>
          </p:cNvSpPr>
          <p:nvPr>
            <p:ph idx="1"/>
          </p:nvPr>
        </p:nvSpPr>
        <p:spPr>
          <a:xfrm>
            <a:off x="5857884" y="1428736"/>
            <a:ext cx="3286116" cy="5214974"/>
          </a:xfrm>
        </p:spPr>
        <p:txBody>
          <a:bodyPr>
            <a:normAutofit fontScale="77500" lnSpcReduction="20000"/>
          </a:bodyPr>
          <a:lstStyle/>
          <a:p>
            <a:r>
              <a:rPr lang="fr-FR" dirty="0" smtClean="0">
                <a:solidFill>
                  <a:srgbClr val="FFFF00"/>
                </a:solidFill>
              </a:rPr>
              <a:t>La plus externe est celle des photorécepteurs. </a:t>
            </a:r>
          </a:p>
          <a:p>
            <a:r>
              <a:rPr lang="fr-FR" dirty="0" smtClean="0">
                <a:solidFill>
                  <a:srgbClr val="FFFF00"/>
                </a:solidFill>
              </a:rPr>
              <a:t>Les bipolaires viennent ensuite, qui forment avec les horizontales </a:t>
            </a:r>
          </a:p>
          <a:p>
            <a:r>
              <a:rPr lang="fr-FR" dirty="0" smtClean="0">
                <a:solidFill>
                  <a:srgbClr val="FFFF00"/>
                </a:solidFill>
              </a:rPr>
              <a:t>Les </a:t>
            </a:r>
            <a:r>
              <a:rPr lang="fr-FR" dirty="0" err="1" smtClean="0">
                <a:solidFill>
                  <a:srgbClr val="FFFF00"/>
                </a:solidFill>
              </a:rPr>
              <a:t>amacrines</a:t>
            </a:r>
            <a:r>
              <a:rPr lang="fr-FR" dirty="0" smtClean="0">
                <a:solidFill>
                  <a:srgbClr val="FFFF00"/>
                </a:solidFill>
              </a:rPr>
              <a:t> </a:t>
            </a:r>
          </a:p>
          <a:p>
            <a:r>
              <a:rPr lang="fr-FR" dirty="0" smtClean="0">
                <a:solidFill>
                  <a:srgbClr val="FFFF00"/>
                </a:solidFill>
              </a:rPr>
              <a:t>La couche des grains, et les ganglionnaires, dont les axones forment les fibres du nerf optique..</a:t>
            </a:r>
            <a:br>
              <a:rPr lang="fr-FR" dirty="0" smtClean="0">
                <a:solidFill>
                  <a:srgbClr val="FFFF00"/>
                </a:solidFill>
              </a:rPr>
            </a:br>
            <a:endParaRPr lang="fr-FR" dirty="0">
              <a:solidFill>
                <a:srgbClr val="FFFF00"/>
              </a:solidFill>
            </a:endParaRPr>
          </a:p>
        </p:txBody>
      </p:sp>
      <p:pic>
        <p:nvPicPr>
          <p:cNvPr id="2050" name="Picture 2"/>
          <p:cNvPicPr>
            <a:picLocks noChangeAspect="1" noChangeArrowheads="1"/>
          </p:cNvPicPr>
          <p:nvPr/>
        </p:nvPicPr>
        <p:blipFill>
          <a:blip r:embed="rId2" cstate="print"/>
          <a:srcRect/>
          <a:stretch>
            <a:fillRect/>
          </a:stretch>
        </p:blipFill>
        <p:spPr bwMode="auto">
          <a:xfrm>
            <a:off x="526018" y="1428735"/>
            <a:ext cx="5260428" cy="49292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p:spPr>
        <p:txBody>
          <a:bodyPr>
            <a:normAutofit fontScale="90000"/>
          </a:bodyPr>
          <a:lstStyle/>
          <a:p>
            <a:r>
              <a:rPr lang="fr-FR" dirty="0" smtClean="0">
                <a:solidFill>
                  <a:schemeClr val="bg1"/>
                </a:solidFill>
              </a:rPr>
              <a:t>Coupe de la rétine d'un œil de vertébré</a:t>
            </a:r>
            <a:endParaRPr lang="fr-FR" dirty="0">
              <a:solidFill>
                <a:schemeClr val="bg1"/>
              </a:solidFill>
            </a:endParaRPr>
          </a:p>
        </p:txBody>
      </p:sp>
      <p:pic>
        <p:nvPicPr>
          <p:cNvPr id="4" name="Espace réservé du contenu 3"/>
          <p:cNvPicPr>
            <a:picLocks noGrp="1"/>
          </p:cNvPicPr>
          <p:nvPr>
            <p:ph idx="1"/>
          </p:nvPr>
        </p:nvPicPr>
        <p:blipFill>
          <a:blip r:embed="rId2" cstate="print"/>
          <a:srcRect/>
          <a:stretch>
            <a:fillRect/>
          </a:stretch>
        </p:blipFill>
        <p:spPr bwMode="auto">
          <a:xfrm>
            <a:off x="4071934" y="2500306"/>
            <a:ext cx="4786346" cy="4071966"/>
          </a:xfrm>
          <a:prstGeom prst="rect">
            <a:avLst/>
          </a:prstGeom>
          <a:noFill/>
          <a:ln w="9525">
            <a:noFill/>
            <a:miter lim="800000"/>
            <a:headEnd/>
            <a:tailEnd/>
          </a:ln>
        </p:spPr>
      </p:pic>
      <p:sp>
        <p:nvSpPr>
          <p:cNvPr id="5" name="Rectangle 4"/>
          <p:cNvSpPr/>
          <p:nvPr/>
        </p:nvSpPr>
        <p:spPr>
          <a:xfrm>
            <a:off x="142844" y="2500306"/>
            <a:ext cx="3929090" cy="3647152"/>
          </a:xfrm>
          <a:prstGeom prst="rect">
            <a:avLst/>
          </a:prstGeom>
        </p:spPr>
        <p:txBody>
          <a:bodyPr wrap="square">
            <a:spAutoFit/>
          </a:bodyPr>
          <a:lstStyle/>
          <a:p>
            <a:r>
              <a:rPr lang="fr-FR" sz="2100" dirty="0" smtClean="0">
                <a:solidFill>
                  <a:srgbClr val="FFFF00"/>
                </a:solidFill>
              </a:rPr>
              <a:t>Cette inversion, commune à tous les </a:t>
            </a:r>
            <a:r>
              <a:rPr lang="fr-FR" sz="2100" dirty="0" err="1" smtClean="0">
                <a:solidFill>
                  <a:srgbClr val="FFFF00"/>
                </a:solidFill>
              </a:rPr>
              <a:t>vertèbrés</a:t>
            </a:r>
            <a:r>
              <a:rPr lang="fr-FR" sz="2100" dirty="0" smtClean="0">
                <a:solidFill>
                  <a:srgbClr val="FFFF00"/>
                </a:solidFill>
              </a:rPr>
              <a:t>, est un vrai handicap en cas de faible luminosité vu que les rayons lumineux sont, en plus, filtrés et amoindris par cette zone à traverser. Divers mécanismes existent pour pallier à cet inconvénient. L'un d'entre eux, le "</a:t>
            </a:r>
            <a:r>
              <a:rPr lang="fr-FR" sz="2100" dirty="0" err="1" smtClean="0">
                <a:solidFill>
                  <a:srgbClr val="92D050"/>
                </a:solidFill>
              </a:rPr>
              <a:t>tapetum</a:t>
            </a:r>
            <a:r>
              <a:rPr lang="fr-FR" sz="2100" dirty="0" smtClean="0">
                <a:solidFill>
                  <a:srgbClr val="92D050"/>
                </a:solidFill>
              </a:rPr>
              <a:t> </a:t>
            </a:r>
            <a:r>
              <a:rPr lang="fr-FR" sz="2100" dirty="0" err="1" smtClean="0">
                <a:solidFill>
                  <a:srgbClr val="92D050"/>
                </a:solidFill>
              </a:rPr>
              <a:t>cellulosum</a:t>
            </a:r>
            <a:r>
              <a:rPr lang="fr-FR" sz="2100" dirty="0" smtClean="0">
                <a:solidFill>
                  <a:srgbClr val="FFFF00"/>
                </a:solidFill>
              </a:rPr>
              <a:t>" qui réfléchit et renvoie une partie de la lumière vers les photorécepteurs.</a:t>
            </a:r>
            <a:endParaRPr lang="fr-FR" sz="2100" dirty="0">
              <a:solidFill>
                <a:srgbClr val="FFFF00"/>
              </a:solidFill>
            </a:endParaRPr>
          </a:p>
        </p:txBody>
      </p:sp>
      <p:sp>
        <p:nvSpPr>
          <p:cNvPr id="6" name="Rectangle 5"/>
          <p:cNvSpPr/>
          <p:nvPr/>
        </p:nvSpPr>
        <p:spPr>
          <a:xfrm>
            <a:off x="285720" y="1285860"/>
            <a:ext cx="8858280" cy="1015663"/>
          </a:xfrm>
          <a:prstGeom prst="rect">
            <a:avLst/>
          </a:prstGeom>
        </p:spPr>
        <p:txBody>
          <a:bodyPr wrap="square">
            <a:spAutoFit/>
          </a:bodyPr>
          <a:lstStyle/>
          <a:p>
            <a:r>
              <a:rPr lang="fr-FR" sz="2000" dirty="0" smtClean="0">
                <a:solidFill>
                  <a:srgbClr val="FFFF00"/>
                </a:solidFill>
              </a:rPr>
              <a:t>Il ne faut pas oublier en effet que la rétine des vertébrés est inversée : la lumière doit traverser les diverses couches de neurones et les cellules </a:t>
            </a:r>
            <a:r>
              <a:rPr lang="fr-FR" sz="2000" dirty="0" err="1" smtClean="0">
                <a:solidFill>
                  <a:srgbClr val="FFFF00"/>
                </a:solidFill>
              </a:rPr>
              <a:t>photoréceptrices</a:t>
            </a:r>
            <a:r>
              <a:rPr lang="fr-FR" sz="2000" dirty="0" smtClean="0">
                <a:solidFill>
                  <a:srgbClr val="FFFF00"/>
                </a:solidFill>
              </a:rPr>
              <a:t> avant d'atteindre les cônes ou les bâtonnets ! </a:t>
            </a:r>
            <a:endParaRPr lang="fr-FR"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1538" y="274638"/>
            <a:ext cx="7072362" cy="725470"/>
          </a:xfrm>
        </p:spPr>
        <p:txBody>
          <a:bodyPr>
            <a:noAutofit/>
          </a:bodyPr>
          <a:lstStyle/>
          <a:p>
            <a:r>
              <a:rPr lang="fr-FR" sz="4000" dirty="0" smtClean="0">
                <a:solidFill>
                  <a:schemeClr val="bg1"/>
                </a:solidFill>
              </a:rPr>
              <a:t>Les photorécepteurs :</a:t>
            </a:r>
            <a:br>
              <a:rPr lang="fr-FR" sz="4000" dirty="0" smtClean="0">
                <a:solidFill>
                  <a:schemeClr val="bg1"/>
                </a:solidFill>
              </a:rPr>
            </a:br>
            <a:r>
              <a:rPr lang="fr-FR" sz="3600" dirty="0" smtClean="0">
                <a:solidFill>
                  <a:schemeClr val="bg1"/>
                </a:solidFill>
              </a:rPr>
              <a:t> </a:t>
            </a:r>
            <a:r>
              <a:rPr lang="fr-FR" sz="3200" dirty="0" smtClean="0">
                <a:solidFill>
                  <a:schemeClr val="bg1"/>
                </a:solidFill>
              </a:rPr>
              <a:t>Les cônes et les bâtonnets</a:t>
            </a:r>
            <a:endParaRPr lang="fr-FR" sz="3200" dirty="0">
              <a:solidFill>
                <a:schemeClr val="bg1"/>
              </a:solidFill>
            </a:endParaRPr>
          </a:p>
        </p:txBody>
      </p:sp>
      <p:sp>
        <p:nvSpPr>
          <p:cNvPr id="3" name="Espace réservé du contenu 2"/>
          <p:cNvSpPr>
            <a:spLocks noGrp="1"/>
          </p:cNvSpPr>
          <p:nvPr>
            <p:ph idx="1"/>
          </p:nvPr>
        </p:nvSpPr>
        <p:spPr>
          <a:xfrm>
            <a:off x="3428992" y="1357298"/>
            <a:ext cx="5429288" cy="5143536"/>
          </a:xfrm>
        </p:spPr>
        <p:txBody>
          <a:bodyPr>
            <a:noAutofit/>
          </a:bodyPr>
          <a:lstStyle/>
          <a:p>
            <a:r>
              <a:rPr lang="fr-FR" sz="2200" dirty="0" smtClean="0">
                <a:solidFill>
                  <a:srgbClr val="FFFF00"/>
                </a:solidFill>
              </a:rPr>
              <a:t>On subdivise les photorécepteurs en </a:t>
            </a:r>
            <a:r>
              <a:rPr lang="fr-FR" sz="2200" dirty="0" smtClean="0">
                <a:solidFill>
                  <a:srgbClr val="92D050"/>
                </a:solidFill>
              </a:rPr>
              <a:t>cônes</a:t>
            </a:r>
            <a:r>
              <a:rPr lang="fr-FR" sz="2200" dirty="0" smtClean="0">
                <a:solidFill>
                  <a:srgbClr val="FFFF00"/>
                </a:solidFill>
              </a:rPr>
              <a:t> et en </a:t>
            </a:r>
            <a:r>
              <a:rPr lang="fr-FR" sz="2200" dirty="0" smtClean="0">
                <a:solidFill>
                  <a:srgbClr val="92D050"/>
                </a:solidFill>
              </a:rPr>
              <a:t>bâtonnets</a:t>
            </a:r>
            <a:r>
              <a:rPr lang="fr-FR" sz="2200" dirty="0" smtClean="0">
                <a:solidFill>
                  <a:srgbClr val="FFFF00"/>
                </a:solidFill>
              </a:rPr>
              <a:t>, suivant la forme des structures qui portent le pigment photosensible. Il s'agit d'empilements membranaires, d'</a:t>
            </a:r>
            <a:r>
              <a:rPr lang="fr-FR" sz="2200" dirty="0" smtClean="0">
                <a:solidFill>
                  <a:srgbClr val="92D050"/>
                </a:solidFill>
              </a:rPr>
              <a:t>origine ciliaire</a:t>
            </a:r>
            <a:r>
              <a:rPr lang="fr-FR" sz="2200" dirty="0" smtClean="0">
                <a:solidFill>
                  <a:srgbClr val="FFFF00"/>
                </a:solidFill>
              </a:rPr>
              <a:t> : dans le cas des bâtonnets, de nouveaux saccules se forment à la base et le renouvellement est continu. Dans le cas des cônes, le renouvellement est plus complexe.</a:t>
            </a:r>
            <a:br>
              <a:rPr lang="fr-FR" sz="2200" dirty="0" smtClean="0">
                <a:solidFill>
                  <a:srgbClr val="FFFF00"/>
                </a:solidFill>
              </a:rPr>
            </a:br>
            <a:r>
              <a:rPr lang="fr-FR" sz="2200" dirty="0" smtClean="0">
                <a:solidFill>
                  <a:srgbClr val="FFFF00"/>
                </a:solidFill>
              </a:rPr>
              <a:t>La proportion relative des cônes, permettant la détection de la lumière en fort éclairement, et des bâtonnets, à seuil bien plus faible, qui assurent la vision en "noir et blanc", varie d'un point à l'autre de la rétine</a:t>
            </a:r>
            <a:r>
              <a:rPr lang="fr-FR" sz="2300" dirty="0" smtClean="0">
                <a:solidFill>
                  <a:srgbClr val="FFFF00"/>
                </a:solidFill>
              </a:rPr>
              <a:t>.</a:t>
            </a:r>
            <a:endParaRPr lang="fr-FR" sz="2300" dirty="0">
              <a:solidFill>
                <a:srgbClr val="FFFF00"/>
              </a:solidFill>
            </a:endParaRPr>
          </a:p>
        </p:txBody>
      </p:sp>
      <p:pic>
        <p:nvPicPr>
          <p:cNvPr id="1026" name="Picture 2"/>
          <p:cNvPicPr>
            <a:picLocks noChangeAspect="1" noChangeArrowheads="1"/>
          </p:cNvPicPr>
          <p:nvPr/>
        </p:nvPicPr>
        <p:blipFill>
          <a:blip r:embed="rId3" cstate="print"/>
          <a:srcRect/>
          <a:stretch>
            <a:fillRect/>
          </a:stretch>
        </p:blipFill>
        <p:spPr bwMode="auto">
          <a:xfrm>
            <a:off x="249914" y="1549147"/>
            <a:ext cx="3393392" cy="4880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Fovéa </a:t>
            </a:r>
            <a:endParaRPr lang="fr-FR" dirty="0">
              <a:solidFill>
                <a:schemeClr val="bg1"/>
              </a:solidFill>
            </a:endParaRPr>
          </a:p>
        </p:txBody>
      </p:sp>
      <p:pic>
        <p:nvPicPr>
          <p:cNvPr id="2050" name="Picture 2"/>
          <p:cNvPicPr>
            <a:picLocks noGrp="1" noChangeAspect="1" noChangeArrowheads="1"/>
          </p:cNvPicPr>
          <p:nvPr>
            <p:ph idx="1"/>
          </p:nvPr>
        </p:nvPicPr>
        <p:blipFill>
          <a:blip r:embed="rId2" cstate="print">
            <a:lum bright="1000" contrast="29000"/>
          </a:blip>
          <a:srcRect/>
          <a:stretch>
            <a:fillRect/>
          </a:stretch>
        </p:blipFill>
        <p:spPr bwMode="auto">
          <a:xfrm>
            <a:off x="214282" y="1785926"/>
            <a:ext cx="6291502" cy="385765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lum contrast="10000"/>
          </a:blip>
          <a:srcRect/>
          <a:stretch>
            <a:fillRect/>
          </a:stretch>
        </p:blipFill>
        <p:spPr bwMode="auto">
          <a:xfrm>
            <a:off x="6715140" y="2143116"/>
            <a:ext cx="222885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L'</a:t>
            </a:r>
            <a:r>
              <a:rPr lang="fr-FR" b="1" dirty="0" smtClean="0">
                <a:solidFill>
                  <a:schemeClr val="bg1"/>
                </a:solidFill>
              </a:rPr>
              <a:t>évolution de l'œil</a:t>
            </a:r>
            <a:endParaRPr lang="fr-FR" dirty="0"/>
          </a:p>
        </p:txBody>
      </p:sp>
      <p:sp>
        <p:nvSpPr>
          <p:cNvPr id="3" name="Espace réservé du contenu 2"/>
          <p:cNvSpPr>
            <a:spLocks noGrp="1"/>
          </p:cNvSpPr>
          <p:nvPr>
            <p:ph idx="1"/>
          </p:nvPr>
        </p:nvSpPr>
        <p:spPr/>
        <p:txBody>
          <a:bodyPr>
            <a:normAutofit/>
          </a:bodyPr>
          <a:lstStyle/>
          <a:p>
            <a:r>
              <a:rPr lang="fr-FR" sz="2400" dirty="0" smtClean="0">
                <a:solidFill>
                  <a:srgbClr val="FFFF00"/>
                </a:solidFill>
              </a:rPr>
              <a:t>Elle commence pendant la période </a:t>
            </a:r>
            <a:r>
              <a:rPr lang="fr-FR" sz="2400" dirty="0" err="1" smtClean="0">
                <a:solidFill>
                  <a:srgbClr val="FFFF00"/>
                </a:solidFill>
              </a:rPr>
              <a:t>pré-cambrienne</a:t>
            </a:r>
            <a:r>
              <a:rPr lang="fr-FR" sz="2400" dirty="0" smtClean="0">
                <a:solidFill>
                  <a:srgbClr val="FFFF00"/>
                </a:solidFill>
              </a:rPr>
              <a:t>: opsine primitive.</a:t>
            </a:r>
          </a:p>
          <a:p>
            <a:r>
              <a:rPr lang="fr-FR" sz="2400" dirty="0" smtClean="0">
                <a:solidFill>
                  <a:srgbClr val="FFFF00"/>
                </a:solidFill>
              </a:rPr>
              <a:t>La radiation évolutive du Cambrien marquée par l'évolution convergente d'yeux complexes chez de nombreux embranchements.</a:t>
            </a:r>
          </a:p>
          <a:p>
            <a:r>
              <a:rPr lang="fr-FR" sz="2400" dirty="0" smtClean="0">
                <a:solidFill>
                  <a:srgbClr val="FFFF00"/>
                </a:solidFill>
              </a:rPr>
              <a:t>Grande diversité de structures, notamment sur la manière dont la lumière est captée et concentrée.</a:t>
            </a:r>
          </a:p>
          <a:p>
            <a:r>
              <a:rPr lang="fr-FR" sz="2400" dirty="0" smtClean="0">
                <a:solidFill>
                  <a:srgbClr val="FFFF00"/>
                </a:solidFill>
              </a:rPr>
              <a:t>Les yeux évoluent sous l'influence des pressions sélectives de leur environnement, et les changements d'habitats ou de mode de vie sont souvent associés à des changements importants dans la structure et la fonction de l'œil.</a:t>
            </a:r>
            <a:endParaRPr lang="fr-FR" sz="2400"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6908"/>
          </a:xfrm>
        </p:spPr>
        <p:txBody>
          <a:bodyPr/>
          <a:lstStyle/>
          <a:p>
            <a:r>
              <a:rPr lang="fr-FR" dirty="0" smtClean="0">
                <a:solidFill>
                  <a:schemeClr val="bg1"/>
                </a:solidFill>
              </a:rPr>
              <a:t>Le point aveugle</a:t>
            </a:r>
            <a:endParaRPr lang="fr-FR" dirty="0">
              <a:solidFill>
                <a:schemeClr val="bg1"/>
              </a:solidFill>
            </a:endParaRPr>
          </a:p>
        </p:txBody>
      </p:sp>
      <p:pic>
        <p:nvPicPr>
          <p:cNvPr id="3074" name="Picture 2"/>
          <p:cNvPicPr>
            <a:picLocks noGrp="1" noChangeAspect="1" noChangeArrowheads="1"/>
          </p:cNvPicPr>
          <p:nvPr>
            <p:ph idx="1"/>
          </p:nvPr>
        </p:nvPicPr>
        <p:blipFill>
          <a:blip r:embed="rId3" cstate="print">
            <a:lum contrast="30000"/>
          </a:blip>
          <a:srcRect/>
          <a:stretch>
            <a:fillRect/>
          </a:stretch>
        </p:blipFill>
        <p:spPr bwMode="auto">
          <a:xfrm>
            <a:off x="1643042" y="2857496"/>
            <a:ext cx="6063704" cy="3699687"/>
          </a:xfrm>
          <a:prstGeom prst="rect">
            <a:avLst/>
          </a:prstGeom>
          <a:noFill/>
          <a:ln w="9525">
            <a:noFill/>
            <a:miter lim="800000"/>
            <a:headEnd/>
            <a:tailEnd/>
          </a:ln>
        </p:spPr>
      </p:pic>
      <p:sp>
        <p:nvSpPr>
          <p:cNvPr id="4" name="Rectangle 3"/>
          <p:cNvSpPr/>
          <p:nvPr/>
        </p:nvSpPr>
        <p:spPr>
          <a:xfrm>
            <a:off x="214282" y="1285860"/>
            <a:ext cx="8929718" cy="1200329"/>
          </a:xfrm>
          <a:prstGeom prst="rect">
            <a:avLst/>
          </a:prstGeom>
        </p:spPr>
        <p:txBody>
          <a:bodyPr wrap="square">
            <a:spAutoFit/>
          </a:bodyPr>
          <a:lstStyle/>
          <a:p>
            <a:pPr algn="ctr"/>
            <a:r>
              <a:rPr lang="fr-FR" sz="2400" dirty="0" smtClean="0">
                <a:solidFill>
                  <a:srgbClr val="FFFF00"/>
                </a:solidFill>
              </a:rPr>
              <a:t>Conséquence de cette disposition, les fibres du nerf optique rassemblées en faisceau, devront traverser la rétine pour amener l'influx nerveux vers le cerveau : c'est le fameux «</a:t>
            </a:r>
            <a:r>
              <a:rPr lang="fr-FR" sz="2400" b="1" dirty="0" smtClean="0">
                <a:solidFill>
                  <a:srgbClr val="FFFF00"/>
                </a:solidFill>
              </a:rPr>
              <a:t> point aveugle</a:t>
            </a:r>
            <a:r>
              <a:rPr lang="fr-FR" sz="2400" dirty="0" smtClean="0">
                <a:solidFill>
                  <a:srgbClr val="FFFF00"/>
                </a:solidFill>
              </a:rPr>
              <a:t> ».</a:t>
            </a:r>
            <a:endParaRPr lang="fr-FR" sz="2400"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r>
              <a:rPr lang="fr-FR" dirty="0" smtClean="0">
                <a:solidFill>
                  <a:schemeClr val="bg1"/>
                </a:solidFill>
              </a:rPr>
              <a:t>Œil de céphalopode</a:t>
            </a:r>
            <a:endParaRPr lang="fr-FR" dirty="0">
              <a:solidFill>
                <a:schemeClr val="bg1"/>
              </a:solidFill>
            </a:endParaRPr>
          </a:p>
        </p:txBody>
      </p:sp>
      <p:pic>
        <p:nvPicPr>
          <p:cNvPr id="2050" name="Picture 2"/>
          <p:cNvPicPr>
            <a:picLocks noGrp="1" noChangeAspect="1" noChangeArrowheads="1"/>
          </p:cNvPicPr>
          <p:nvPr>
            <p:ph idx="1"/>
          </p:nvPr>
        </p:nvPicPr>
        <p:blipFill>
          <a:blip r:embed="rId2" cstate="print"/>
          <a:srcRect b="12958"/>
          <a:stretch>
            <a:fillRect/>
          </a:stretch>
        </p:blipFill>
        <p:spPr bwMode="auto">
          <a:xfrm>
            <a:off x="5286380" y="2928934"/>
            <a:ext cx="3436408" cy="3598929"/>
          </a:xfrm>
          <a:prstGeom prst="rect">
            <a:avLst/>
          </a:prstGeom>
          <a:noFill/>
          <a:ln w="9525">
            <a:noFill/>
            <a:miter lim="800000"/>
            <a:headEnd/>
            <a:tailEnd/>
          </a:ln>
        </p:spPr>
      </p:pic>
      <p:sp>
        <p:nvSpPr>
          <p:cNvPr id="21506" name="Rectangle 2"/>
          <p:cNvSpPr>
            <a:spLocks noChangeArrowheads="1"/>
          </p:cNvSpPr>
          <p:nvPr/>
        </p:nvSpPr>
        <p:spPr bwMode="auto">
          <a:xfrm>
            <a:off x="285720" y="911451"/>
            <a:ext cx="864399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C</a:t>
            </a:r>
            <a:r>
              <a:rPr kumimoji="0" lang="fr-FR" sz="16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hez </a:t>
            </a:r>
            <a:r>
              <a:rPr kumimoji="0" lang="fr-FR" sz="2000" b="0"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les invertébrés, en revanche, tout est dans le sens le plus "logique" (efficace), et un animal comme la pieuvre possède des yeux aussi sophistiqués que les vertébrés, avec une excellente acuité visuelle, même dans les conditions de faible éclairement qui sont monnaie courante au fond des mers : La lumière traversant le cristallin est reçue directement par la partie sensible des photorécepteurs tapissant la rétine dans le "bon sens". Soit des rétines directes.</a:t>
            </a:r>
            <a:endParaRPr kumimoji="0" lang="fr-FR" sz="2000" b="0" i="0" u="none" strike="noStrike" cap="none" normalizeH="0" baseline="0" dirty="0" smtClean="0">
              <a:ln>
                <a:noFill/>
              </a:ln>
              <a:solidFill>
                <a:srgbClr val="FFFF00"/>
              </a:solidFill>
              <a:effectLst/>
              <a:latin typeface="Arial" pitchFamily="34" charset="0"/>
              <a:cs typeface="Arial" pitchFamily="34" charset="0"/>
            </a:endParaRPr>
          </a:p>
        </p:txBody>
      </p:sp>
      <p:sp>
        <p:nvSpPr>
          <p:cNvPr id="6" name="Rectangle 5"/>
          <p:cNvSpPr/>
          <p:nvPr/>
        </p:nvSpPr>
        <p:spPr>
          <a:xfrm>
            <a:off x="285720" y="3071810"/>
            <a:ext cx="4572000" cy="2862322"/>
          </a:xfrm>
          <a:prstGeom prst="rect">
            <a:avLst/>
          </a:prstGeom>
        </p:spPr>
        <p:txBody>
          <a:bodyPr wrap="square">
            <a:spAutoFit/>
          </a:bodyPr>
          <a:lstStyle/>
          <a:p>
            <a:r>
              <a:rPr lang="fr-FR" sz="2000" dirty="0" smtClean="0">
                <a:solidFill>
                  <a:srgbClr val="FFFF00"/>
                </a:solidFill>
                <a:latin typeface="Calibri" pitchFamily="34" charset="0"/>
                <a:ea typeface="Times New Roman" pitchFamily="18" charset="0"/>
                <a:cs typeface="Times New Roman" pitchFamily="18" charset="0"/>
              </a:rPr>
              <a:t>Leurs yeux sont, à bien des égards, similaires à ceux des vertébrés (mobile, mécanisme accommodateur, cristallin, etc.). C'est un exemple étonnant de convergence évolutive (*) où des éléments similaires remplissent la même fonction, mais ont une origine phylétique et un développement embryologique différents.</a:t>
            </a:r>
            <a:endParaRPr lang="fr-FR"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Œil de poulpe</a:t>
            </a:r>
            <a:endParaRPr lang="fr-FR" dirty="0">
              <a:solidFill>
                <a:schemeClr val="bg1"/>
              </a:solidFill>
            </a:endParaRPr>
          </a:p>
        </p:txBody>
      </p:sp>
      <p:pic>
        <p:nvPicPr>
          <p:cNvPr id="2050" name="Picture 2" descr="C:\Users\carion\Pictures\Photos plongée\photos Espagne 2007-10\Llafranc Alain\Cephalopode Poulpe 2B.JPG"/>
          <p:cNvPicPr>
            <a:picLocks noGrp="1" noChangeAspect="1" noChangeArrowheads="1"/>
          </p:cNvPicPr>
          <p:nvPr>
            <p:ph idx="1"/>
          </p:nvPr>
        </p:nvPicPr>
        <p:blipFill>
          <a:blip r:embed="rId2" cstate="print"/>
          <a:srcRect l="29875" t="15152" r="2648" b="31182"/>
          <a:stretch>
            <a:fillRect/>
          </a:stretch>
        </p:blipFill>
        <p:spPr bwMode="auto">
          <a:xfrm>
            <a:off x="714348" y="1785926"/>
            <a:ext cx="7929618" cy="472994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857232"/>
          </a:xfrm>
        </p:spPr>
        <p:txBody>
          <a:bodyPr>
            <a:normAutofit/>
          </a:bodyPr>
          <a:lstStyle/>
          <a:p>
            <a:r>
              <a:rPr lang="fr-FR" dirty="0" smtClean="0">
                <a:solidFill>
                  <a:schemeClr val="bg1"/>
                </a:solidFill>
              </a:rPr>
              <a:t>Œil de poisson</a:t>
            </a:r>
            <a:endParaRPr lang="fr-FR" dirty="0">
              <a:solidFill>
                <a:schemeClr val="bg1"/>
              </a:solidFill>
            </a:endParaRPr>
          </a:p>
        </p:txBody>
      </p:sp>
      <p:pic>
        <p:nvPicPr>
          <p:cNvPr id="3074" name="Picture 2" descr="C:\Users\carion\Pictures\Photos plongée\Alain\Rascasse.JPG"/>
          <p:cNvPicPr>
            <a:picLocks noGrp="1" noChangeAspect="1" noChangeArrowheads="1"/>
          </p:cNvPicPr>
          <p:nvPr>
            <p:ph idx="1"/>
          </p:nvPr>
        </p:nvPicPr>
        <p:blipFill>
          <a:blip r:embed="rId2" cstate="print"/>
          <a:srcRect l="14438" t="11451" r="6637"/>
          <a:stretch>
            <a:fillRect/>
          </a:stretch>
        </p:blipFill>
        <p:spPr bwMode="auto">
          <a:xfrm>
            <a:off x="1142976" y="1000108"/>
            <a:ext cx="6961588" cy="585789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chemeClr val="bg1"/>
                </a:solidFill>
              </a:rPr>
              <a:t>L'homme</a:t>
            </a:r>
            <a:endParaRPr lang="fr-FR" dirty="0">
              <a:solidFill>
                <a:schemeClr val="bg1"/>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1571604" y="2500306"/>
            <a:ext cx="5762791" cy="36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chemeClr val="bg1"/>
                </a:solidFill>
              </a:rPr>
              <a:t>Le taureau</a:t>
            </a:r>
            <a:endParaRPr lang="fr-FR" dirty="0">
              <a:solidFill>
                <a:schemeClr val="bg1"/>
              </a:solidFill>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1857356" y="2428868"/>
            <a:ext cx="5682759" cy="36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chemeClr val="bg1"/>
                </a:solidFill>
              </a:rPr>
              <a:t>La mouette</a:t>
            </a:r>
            <a:endParaRPr lang="fr-FR" dirty="0">
              <a:solidFill>
                <a:schemeClr val="bg1"/>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1785918" y="2214554"/>
            <a:ext cx="5649231" cy="36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chemeClr val="bg1"/>
                </a:solidFill>
              </a:rPr>
              <a:t>La grenouille</a:t>
            </a:r>
            <a:endParaRPr lang="fr-FR" dirty="0">
              <a:solidFill>
                <a:schemeClr val="bg1"/>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1785918" y="2357430"/>
            <a:ext cx="5715175" cy="36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chemeClr val="bg1"/>
                </a:solidFill>
              </a:rPr>
              <a:t>L'escargot</a:t>
            </a:r>
            <a:endParaRPr lang="fr-FR" dirty="0">
              <a:solidFill>
                <a:schemeClr val="bg1"/>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1643042" y="2285992"/>
            <a:ext cx="5858824" cy="36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chemeClr val="bg1"/>
                </a:solidFill>
              </a:rPr>
              <a:t>L'abeille</a:t>
            </a:r>
            <a:endParaRPr lang="fr-FR" dirty="0">
              <a:solidFill>
                <a:schemeClr val="bg1"/>
              </a:solidFill>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1714480" y="2143116"/>
            <a:ext cx="5757198" cy="36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fr-FR" dirty="0" smtClean="0">
                <a:solidFill>
                  <a:schemeClr val="bg1"/>
                </a:solidFill>
              </a:rPr>
              <a:t>Echelle géologique</a:t>
            </a:r>
            <a:endParaRPr lang="fr-FR" dirty="0">
              <a:solidFill>
                <a:schemeClr val="bg1"/>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248339"/>
            <a:ext cx="9144000" cy="56096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chemeClr val="bg1"/>
                </a:solidFill>
              </a:rPr>
              <a:t>Le grillon</a:t>
            </a:r>
            <a:endParaRPr lang="fr-FR" dirty="0"/>
          </a:p>
        </p:txBody>
      </p:sp>
      <p:pic>
        <p:nvPicPr>
          <p:cNvPr id="4" name="Espace réservé du contenu 3" descr="http://vision.animale.free.fr/fichiers/montage_fichiers/grillon.jpg"/>
          <p:cNvPicPr>
            <a:picLocks noGrp="1"/>
          </p:cNvPicPr>
          <p:nvPr>
            <p:ph idx="1"/>
          </p:nvPr>
        </p:nvPicPr>
        <p:blipFill>
          <a:blip r:embed="rId3" cstate="print"/>
          <a:srcRect/>
          <a:stretch>
            <a:fillRect/>
          </a:stretch>
        </p:blipFill>
        <p:spPr bwMode="auto">
          <a:xfrm>
            <a:off x="1285852" y="2285992"/>
            <a:ext cx="6686550" cy="36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chemeClr val="bg1"/>
                </a:solidFill>
              </a:rPr>
              <a:t>Le rotifère</a:t>
            </a:r>
            <a:endParaRPr lang="fr-FR" dirty="0">
              <a:solidFill>
                <a:schemeClr val="bg1"/>
              </a:solidFill>
            </a:endParaRPr>
          </a:p>
        </p:txBody>
      </p:sp>
      <p:pic>
        <p:nvPicPr>
          <p:cNvPr id="11268" name="Picture 4"/>
          <p:cNvPicPr>
            <a:picLocks noGrp="1" noChangeAspect="1" noChangeArrowheads="1"/>
          </p:cNvPicPr>
          <p:nvPr>
            <p:ph idx="1"/>
          </p:nvPr>
        </p:nvPicPr>
        <p:blipFill>
          <a:blip r:embed="rId3"/>
          <a:srcRect/>
          <a:stretch>
            <a:fillRect/>
          </a:stretch>
        </p:blipFill>
        <p:spPr bwMode="auto">
          <a:xfrm>
            <a:off x="4567237" y="3858419"/>
            <a:ext cx="9525" cy="9525"/>
          </a:xfrm>
          <a:prstGeom prst="rect">
            <a:avLst/>
          </a:prstGeom>
          <a:noFill/>
          <a:ln w="9525">
            <a:noFill/>
            <a:miter lim="800000"/>
            <a:headEnd/>
            <a:tailEnd/>
          </a:ln>
        </p:spPr>
      </p:pic>
      <p:pic>
        <p:nvPicPr>
          <p:cNvPr id="11269" name="Picture 5"/>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
        <p:nvSpPr>
          <p:cNvPr id="9" name="Rectangle 8"/>
          <p:cNvSpPr/>
          <p:nvPr/>
        </p:nvSpPr>
        <p:spPr>
          <a:xfrm>
            <a:off x="2285984" y="2357430"/>
            <a:ext cx="4714908" cy="360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bg1"/>
                </a:solidFill>
              </a:rPr>
              <a:t>Répartition</a:t>
            </a:r>
            <a:endParaRPr lang="fr-FR" dirty="0">
              <a:solidFill>
                <a:schemeClr val="bg1"/>
              </a:solidFill>
            </a:endParaRPr>
          </a:p>
        </p:txBody>
      </p:sp>
      <p:sp>
        <p:nvSpPr>
          <p:cNvPr id="3" name="Espace réservé du contenu 2"/>
          <p:cNvSpPr>
            <a:spLocks noGrp="1"/>
          </p:cNvSpPr>
          <p:nvPr>
            <p:ph idx="1"/>
          </p:nvPr>
        </p:nvSpPr>
        <p:spPr/>
        <p:txBody>
          <a:bodyPr>
            <a:normAutofit fontScale="77500" lnSpcReduction="20000"/>
          </a:bodyPr>
          <a:lstStyle/>
          <a:p>
            <a:r>
              <a:rPr lang="fr-FR" dirty="0" smtClean="0">
                <a:solidFill>
                  <a:srgbClr val="FFFF00"/>
                </a:solidFill>
              </a:rPr>
              <a:t>Environ </a:t>
            </a:r>
            <a:r>
              <a:rPr lang="fr-FR" dirty="0" smtClean="0">
                <a:solidFill>
                  <a:srgbClr val="92D050"/>
                </a:solidFill>
              </a:rPr>
              <a:t>1/3</a:t>
            </a:r>
            <a:r>
              <a:rPr lang="fr-FR" dirty="0" smtClean="0">
                <a:solidFill>
                  <a:srgbClr val="FFFF00"/>
                </a:solidFill>
              </a:rPr>
              <a:t> des </a:t>
            </a:r>
            <a:r>
              <a:rPr lang="fr-FR" dirty="0" smtClean="0">
                <a:solidFill>
                  <a:srgbClr val="92D050"/>
                </a:solidFill>
              </a:rPr>
              <a:t>33</a:t>
            </a:r>
            <a:r>
              <a:rPr lang="fr-FR" dirty="0" smtClean="0">
                <a:solidFill>
                  <a:srgbClr val="FFFF00"/>
                </a:solidFill>
              </a:rPr>
              <a:t> embranchements animaux existants possède des organes photosensibles, et un autre tiers possède des yeux, le dernier tiers n'ayant </a:t>
            </a:r>
            <a:r>
              <a:rPr lang="fr-FR" i="1" dirty="0" smtClean="0">
                <a:solidFill>
                  <a:srgbClr val="FFFF00"/>
                </a:solidFill>
              </a:rPr>
              <a:t>a priori</a:t>
            </a:r>
            <a:r>
              <a:rPr lang="fr-FR" dirty="0" smtClean="0">
                <a:solidFill>
                  <a:srgbClr val="FFFF00"/>
                </a:solidFill>
              </a:rPr>
              <a:t> pas d'organes spécialisés dans la détection de la lumière. </a:t>
            </a:r>
            <a:endParaRPr lang="fr-FR" baseline="30000" dirty="0" smtClean="0">
              <a:solidFill>
                <a:srgbClr val="FFFF00"/>
              </a:solidFill>
            </a:endParaRPr>
          </a:p>
          <a:p>
            <a:r>
              <a:rPr lang="fr-FR" dirty="0" smtClean="0">
                <a:solidFill>
                  <a:srgbClr val="FFFF00"/>
                </a:solidFill>
              </a:rPr>
              <a:t>La concentration de pigments dans une zone de la rétine, la fovéa, permet la formation d'une image chez certains yeux. Seuls </a:t>
            </a:r>
            <a:r>
              <a:rPr lang="fr-FR" dirty="0" smtClean="0">
                <a:solidFill>
                  <a:srgbClr val="92D050"/>
                </a:solidFill>
              </a:rPr>
              <a:t>6</a:t>
            </a:r>
            <a:r>
              <a:rPr lang="fr-FR" dirty="0" smtClean="0">
                <a:solidFill>
                  <a:srgbClr val="FFFF00"/>
                </a:solidFill>
              </a:rPr>
              <a:t> embranchements animaux (les </a:t>
            </a:r>
            <a:r>
              <a:rPr lang="fr-FR" dirty="0" smtClean="0">
                <a:solidFill>
                  <a:srgbClr val="92D050"/>
                </a:solidFill>
              </a:rPr>
              <a:t>Cnidaires</a:t>
            </a:r>
            <a:r>
              <a:rPr lang="fr-FR" dirty="0" smtClean="0">
                <a:solidFill>
                  <a:srgbClr val="FFFF00"/>
                </a:solidFill>
              </a:rPr>
              <a:t>, les </a:t>
            </a:r>
            <a:r>
              <a:rPr lang="fr-FR" dirty="0" smtClean="0">
                <a:solidFill>
                  <a:srgbClr val="92D050"/>
                </a:solidFill>
              </a:rPr>
              <a:t>Mollusques</a:t>
            </a:r>
            <a:r>
              <a:rPr lang="fr-FR" dirty="0" smtClean="0">
                <a:solidFill>
                  <a:srgbClr val="FFFF00"/>
                </a:solidFill>
              </a:rPr>
              <a:t>, les </a:t>
            </a:r>
            <a:r>
              <a:rPr lang="fr-FR" dirty="0" smtClean="0">
                <a:solidFill>
                  <a:srgbClr val="92D050"/>
                </a:solidFill>
              </a:rPr>
              <a:t>Arthropodes</a:t>
            </a:r>
            <a:r>
              <a:rPr lang="fr-FR" dirty="0" smtClean="0">
                <a:solidFill>
                  <a:srgbClr val="FFFF00"/>
                </a:solidFill>
              </a:rPr>
              <a:t>, les </a:t>
            </a:r>
            <a:r>
              <a:rPr lang="fr-FR" dirty="0" smtClean="0">
                <a:solidFill>
                  <a:srgbClr val="92D050"/>
                </a:solidFill>
              </a:rPr>
              <a:t>Chordés</a:t>
            </a:r>
            <a:r>
              <a:rPr lang="fr-FR" dirty="0" smtClean="0">
                <a:solidFill>
                  <a:srgbClr val="FFFF00"/>
                </a:solidFill>
              </a:rPr>
              <a:t>, les </a:t>
            </a:r>
            <a:r>
              <a:rPr lang="fr-FR" dirty="0" smtClean="0">
                <a:solidFill>
                  <a:srgbClr val="92D050"/>
                </a:solidFill>
              </a:rPr>
              <a:t>Annélides</a:t>
            </a:r>
            <a:r>
              <a:rPr lang="fr-FR" dirty="0" smtClean="0">
                <a:solidFill>
                  <a:srgbClr val="FFFF00"/>
                </a:solidFill>
              </a:rPr>
              <a:t> et les </a:t>
            </a:r>
            <a:r>
              <a:rPr lang="fr-FR" dirty="0" smtClean="0">
                <a:solidFill>
                  <a:srgbClr val="92D050"/>
                </a:solidFill>
              </a:rPr>
              <a:t>Onychophores</a:t>
            </a:r>
            <a:r>
              <a:rPr lang="fr-FR" dirty="0" smtClean="0">
                <a:solidFill>
                  <a:srgbClr val="FFFF00"/>
                </a:solidFill>
              </a:rPr>
              <a:t>) sur 33 possèdent des yeux capables de former des images, mais ces embranchements représentent, à eux seuls, 96% des espèces animales connues. Là encore, la résolution de l'image formée varie énormément d'une espèce à l'autre.</a:t>
            </a:r>
            <a:endParaRPr lang="fr-FR"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82594"/>
          </a:xfrm>
        </p:spPr>
        <p:txBody>
          <a:bodyPr>
            <a:normAutofit fontScale="90000"/>
          </a:bodyPr>
          <a:lstStyle/>
          <a:p>
            <a:r>
              <a:rPr lang="fr-FR" dirty="0" smtClean="0">
                <a:solidFill>
                  <a:schemeClr val="bg1"/>
                </a:solidFill>
              </a:rPr>
              <a:t>Arbre phylogénique</a:t>
            </a:r>
            <a:endParaRPr lang="fr-FR" dirty="0">
              <a:solidFill>
                <a:schemeClr val="bg1"/>
              </a:solidFill>
            </a:endParaRPr>
          </a:p>
        </p:txBody>
      </p:sp>
      <p:pic>
        <p:nvPicPr>
          <p:cNvPr id="4" name="Espace réservé du contenu 3" descr="Capt-49312"/>
          <p:cNvPicPr>
            <a:picLocks noGrp="1"/>
          </p:cNvPicPr>
          <p:nvPr>
            <p:ph idx="1"/>
          </p:nvPr>
        </p:nvPicPr>
        <p:blipFill>
          <a:blip r:embed="rId3" cstate="print"/>
          <a:srcRect/>
          <a:stretch>
            <a:fillRect/>
          </a:stretch>
        </p:blipFill>
        <p:spPr bwMode="auto">
          <a:xfrm>
            <a:off x="0" y="928670"/>
            <a:ext cx="9144000" cy="5929330"/>
          </a:xfrm>
          <a:prstGeom prst="rect">
            <a:avLst/>
          </a:prstGeom>
          <a:noFill/>
        </p:spPr>
      </p:pic>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Les êtres vivants les plus simples dot</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 d</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yeux sont les m</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duses : les yeux des m</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duses sont des amas de cellules pigmentaires associ</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es </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à</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des cellules sensorielles.</a:t>
            </a:r>
            <a:endParaRPr kumimoji="0" lang="fr-F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Le même type de structure, parfois plus complexe, existe chez les vers et chez de nombreux </a:t>
            </a:r>
            <a:r>
              <a:rPr kumimoji="0" lang="fr-FR"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mollusques</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endParaRPr kumimoji="0" lang="fr-F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Mais les mollusques c</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phalopodes comme la pieuvre, le calmar ou la seiche poss</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è</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dent des yeux tr</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è</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 </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volu</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 proches de ceux des vert</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br</a:t>
            </a:r>
            <a:r>
              <a:rPr kumimoji="0" lang="fr-FR" sz="1200" b="0" i="0" u="none" strike="noStrike" cap="none" normalizeH="0" baseline="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 qui leur assurent une excellente vision.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2976" y="274638"/>
            <a:ext cx="7072362" cy="725470"/>
          </a:xfrm>
        </p:spPr>
        <p:txBody>
          <a:bodyPr>
            <a:normAutofit fontScale="90000"/>
          </a:bodyPr>
          <a:lstStyle/>
          <a:p>
            <a:r>
              <a:rPr lang="fr-FR" b="1" dirty="0" smtClean="0">
                <a:solidFill>
                  <a:schemeClr val="bg1"/>
                </a:solidFill>
              </a:rPr>
              <a:t>Diversité structurale</a:t>
            </a:r>
            <a:endParaRPr lang="fr-FR" dirty="0">
              <a:solidFill>
                <a:schemeClr val="bg1"/>
              </a:solidFill>
            </a:endParaRPr>
          </a:p>
        </p:txBody>
      </p:sp>
      <p:sp>
        <p:nvSpPr>
          <p:cNvPr id="3" name="Espace réservé du contenu 2"/>
          <p:cNvSpPr>
            <a:spLocks noGrp="1"/>
          </p:cNvSpPr>
          <p:nvPr>
            <p:ph idx="1"/>
          </p:nvPr>
        </p:nvSpPr>
        <p:spPr>
          <a:xfrm>
            <a:off x="457200" y="2357430"/>
            <a:ext cx="5972188" cy="4214842"/>
          </a:xfrm>
        </p:spPr>
        <p:txBody>
          <a:bodyPr>
            <a:normAutofit fontScale="85000" lnSpcReduction="20000"/>
          </a:bodyPr>
          <a:lstStyle/>
          <a:p>
            <a:r>
              <a:rPr lang="fr-FR" dirty="0" smtClean="0">
                <a:solidFill>
                  <a:srgbClr val="FFFF00"/>
                </a:solidFill>
              </a:rPr>
              <a:t>Il existe de nombreux pigments différents, composés d'une partie protéique </a:t>
            </a:r>
            <a:r>
              <a:rPr lang="fr-FR" dirty="0" smtClean="0">
                <a:solidFill>
                  <a:srgbClr val="92D050"/>
                </a:solidFill>
              </a:rPr>
              <a:t>opsine</a:t>
            </a:r>
            <a:r>
              <a:rPr lang="fr-FR" dirty="0" smtClean="0">
                <a:solidFill>
                  <a:srgbClr val="FFFF00"/>
                </a:solidFill>
              </a:rPr>
              <a:t> (5 classes différentes chez les Vertébrés) et d'une partie lipidique le </a:t>
            </a:r>
            <a:r>
              <a:rPr lang="fr-FR" dirty="0" smtClean="0">
                <a:solidFill>
                  <a:srgbClr val="92D050"/>
                </a:solidFill>
              </a:rPr>
              <a:t>chromophore</a:t>
            </a:r>
            <a:r>
              <a:rPr lang="fr-FR" dirty="0" smtClean="0">
                <a:solidFill>
                  <a:srgbClr val="FFFF00"/>
                </a:solidFill>
              </a:rPr>
              <a:t> (2 différents, dérivée de la vitamine A). </a:t>
            </a:r>
          </a:p>
          <a:p>
            <a:r>
              <a:rPr lang="fr-FR" dirty="0" smtClean="0">
                <a:solidFill>
                  <a:srgbClr val="FFFF00"/>
                </a:solidFill>
              </a:rPr>
              <a:t>Les cellules </a:t>
            </a:r>
            <a:r>
              <a:rPr lang="fr-FR" dirty="0" err="1" smtClean="0">
                <a:solidFill>
                  <a:srgbClr val="FFFF00"/>
                </a:solidFill>
              </a:rPr>
              <a:t>photoréceptrices</a:t>
            </a:r>
            <a:r>
              <a:rPr lang="fr-FR" dirty="0" smtClean="0">
                <a:solidFill>
                  <a:srgbClr val="FFFF00"/>
                </a:solidFill>
              </a:rPr>
              <a:t> peuvent être </a:t>
            </a:r>
            <a:r>
              <a:rPr lang="fr-FR" dirty="0" smtClean="0">
                <a:solidFill>
                  <a:srgbClr val="92D050"/>
                </a:solidFill>
              </a:rPr>
              <a:t>ciliées</a:t>
            </a:r>
            <a:r>
              <a:rPr lang="fr-FR" dirty="0" smtClean="0">
                <a:solidFill>
                  <a:srgbClr val="FFFF00"/>
                </a:solidFill>
              </a:rPr>
              <a:t>  chez les Deutérostomiens ou </a:t>
            </a:r>
            <a:r>
              <a:rPr lang="fr-FR" dirty="0" err="1" smtClean="0">
                <a:solidFill>
                  <a:srgbClr val="92D050"/>
                </a:solidFill>
              </a:rPr>
              <a:t>rhabdomériques</a:t>
            </a:r>
            <a:r>
              <a:rPr lang="fr-FR" dirty="0" smtClean="0">
                <a:solidFill>
                  <a:srgbClr val="FFFF00"/>
                </a:solidFill>
              </a:rPr>
              <a:t> chez les Protostomiens (et possèdent alors des microvillosités). </a:t>
            </a:r>
          </a:p>
          <a:p>
            <a:endParaRPr lang="fr-FR" dirty="0"/>
          </a:p>
        </p:txBody>
      </p:sp>
      <p:pic>
        <p:nvPicPr>
          <p:cNvPr id="4" name="Image 3" descr="http://upload.wikimedia.org/wikipedia/commons/thumb/8/84/Rhodopsin_3D.jpeg/180px-Rhodopsin_3D.jpeg">
            <a:hlinkClick r:id="rId3"/>
          </p:cNvPr>
          <p:cNvPicPr/>
          <p:nvPr/>
        </p:nvPicPr>
        <p:blipFill>
          <a:blip r:embed="rId4" cstate="print"/>
          <a:srcRect/>
          <a:stretch>
            <a:fillRect/>
          </a:stretch>
        </p:blipFill>
        <p:spPr bwMode="auto">
          <a:xfrm>
            <a:off x="6572264" y="2285992"/>
            <a:ext cx="2143140" cy="3643338"/>
          </a:xfrm>
          <a:prstGeom prst="rect">
            <a:avLst/>
          </a:prstGeom>
          <a:noFill/>
          <a:ln w="9525">
            <a:noFill/>
            <a:miter lim="800000"/>
            <a:headEnd/>
            <a:tailEnd/>
          </a:ln>
        </p:spPr>
      </p:pic>
      <p:sp>
        <p:nvSpPr>
          <p:cNvPr id="5" name="Rectangle 4"/>
          <p:cNvSpPr/>
          <p:nvPr/>
        </p:nvSpPr>
        <p:spPr>
          <a:xfrm>
            <a:off x="428596" y="1142984"/>
            <a:ext cx="8286808" cy="830997"/>
          </a:xfrm>
          <a:prstGeom prst="rect">
            <a:avLst/>
          </a:prstGeom>
        </p:spPr>
        <p:txBody>
          <a:bodyPr wrap="square">
            <a:spAutoFit/>
          </a:bodyPr>
          <a:lstStyle/>
          <a:p>
            <a:r>
              <a:rPr lang="fr-FR" sz="2400" dirty="0" smtClean="0">
                <a:solidFill>
                  <a:srgbClr val="FFFF00"/>
                </a:solidFill>
              </a:rPr>
              <a:t>Toutes les structures de l'œil présentent une variabilité, parfois associée à différentes fonctions :</a:t>
            </a:r>
            <a:endParaRPr lang="fr-F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2976" y="214290"/>
            <a:ext cx="7072362" cy="642942"/>
          </a:xfrm>
        </p:spPr>
        <p:txBody>
          <a:bodyPr>
            <a:normAutofit fontScale="90000"/>
          </a:bodyPr>
          <a:lstStyle/>
          <a:p>
            <a:r>
              <a:rPr lang="fr-FR" b="1" dirty="0" smtClean="0">
                <a:solidFill>
                  <a:schemeClr val="bg1"/>
                </a:solidFill>
              </a:rPr>
              <a:t>Diversité structurale</a:t>
            </a:r>
            <a:endParaRPr lang="fr-FR" dirty="0">
              <a:solidFill>
                <a:schemeClr val="bg1"/>
              </a:solidFill>
            </a:endParaRPr>
          </a:p>
        </p:txBody>
      </p:sp>
      <p:sp>
        <p:nvSpPr>
          <p:cNvPr id="3" name="Espace réservé du contenu 2"/>
          <p:cNvSpPr>
            <a:spLocks noGrp="1"/>
          </p:cNvSpPr>
          <p:nvPr>
            <p:ph idx="1"/>
          </p:nvPr>
        </p:nvSpPr>
        <p:spPr>
          <a:xfrm>
            <a:off x="285720" y="1000108"/>
            <a:ext cx="8472518" cy="2643206"/>
          </a:xfrm>
        </p:spPr>
        <p:txBody>
          <a:bodyPr>
            <a:normAutofit fontScale="77500" lnSpcReduction="20000"/>
          </a:bodyPr>
          <a:lstStyle/>
          <a:p>
            <a:r>
              <a:rPr lang="fr-FR" dirty="0" smtClean="0">
                <a:solidFill>
                  <a:srgbClr val="FFFF00"/>
                </a:solidFill>
              </a:rPr>
              <a:t>Les yeux peuvent ne contenir qu'une seule chambre oculaire (</a:t>
            </a:r>
            <a:r>
              <a:rPr lang="fr-FR" dirty="0" smtClean="0">
                <a:solidFill>
                  <a:srgbClr val="92D050"/>
                </a:solidFill>
              </a:rPr>
              <a:t>œil </a:t>
            </a:r>
            <a:r>
              <a:rPr lang="fr-FR" dirty="0" err="1" smtClean="0">
                <a:solidFill>
                  <a:srgbClr val="92D050"/>
                </a:solidFill>
              </a:rPr>
              <a:t>camérulaire</a:t>
            </a:r>
            <a:r>
              <a:rPr lang="fr-FR" dirty="0" smtClean="0">
                <a:solidFill>
                  <a:srgbClr val="FFFF00"/>
                </a:solidFill>
              </a:rPr>
              <a:t>, chez les Vertébrés et les Céphalopodes) ou être composés de multiples yeux élémentaires appelés </a:t>
            </a:r>
            <a:r>
              <a:rPr lang="fr-FR" dirty="0" smtClean="0">
                <a:solidFill>
                  <a:srgbClr val="92D050"/>
                </a:solidFill>
              </a:rPr>
              <a:t>ommatidies</a:t>
            </a:r>
            <a:r>
              <a:rPr lang="fr-FR" dirty="0" smtClean="0">
                <a:solidFill>
                  <a:srgbClr val="FFFF00"/>
                </a:solidFill>
              </a:rPr>
              <a:t> (</a:t>
            </a:r>
            <a:r>
              <a:rPr lang="fr-FR" dirty="0" smtClean="0">
                <a:solidFill>
                  <a:srgbClr val="92D050"/>
                </a:solidFill>
              </a:rPr>
              <a:t>œil composé</a:t>
            </a:r>
            <a:r>
              <a:rPr lang="fr-FR" dirty="0" smtClean="0">
                <a:solidFill>
                  <a:srgbClr val="FFFF00"/>
                </a:solidFill>
              </a:rPr>
              <a:t>, chez la majorité des Arthropodes). </a:t>
            </a:r>
          </a:p>
          <a:p>
            <a:r>
              <a:rPr lang="fr-FR" dirty="0" smtClean="0">
                <a:solidFill>
                  <a:srgbClr val="FFFF00"/>
                </a:solidFill>
              </a:rPr>
              <a:t>S'il y a création d'une image, celle-ci peut-être formée par </a:t>
            </a:r>
            <a:r>
              <a:rPr lang="fr-FR" dirty="0" smtClean="0">
                <a:solidFill>
                  <a:srgbClr val="92D050"/>
                </a:solidFill>
              </a:rPr>
              <a:t>ombrage</a:t>
            </a:r>
            <a:r>
              <a:rPr lang="fr-FR" dirty="0" smtClean="0">
                <a:solidFill>
                  <a:srgbClr val="FFFF00"/>
                </a:solidFill>
              </a:rPr>
              <a:t>, par </a:t>
            </a:r>
            <a:r>
              <a:rPr lang="fr-FR" dirty="0" smtClean="0">
                <a:solidFill>
                  <a:srgbClr val="92D050"/>
                </a:solidFill>
              </a:rPr>
              <a:t>réfraction</a:t>
            </a:r>
            <a:r>
              <a:rPr lang="fr-FR" dirty="0" smtClean="0">
                <a:solidFill>
                  <a:srgbClr val="FFFF00"/>
                </a:solidFill>
              </a:rPr>
              <a:t> ou par </a:t>
            </a:r>
            <a:r>
              <a:rPr lang="fr-FR" dirty="0" smtClean="0">
                <a:solidFill>
                  <a:srgbClr val="92D050"/>
                </a:solidFill>
              </a:rPr>
              <a:t>réflexion</a:t>
            </a:r>
            <a:r>
              <a:rPr lang="fr-FR" dirty="0" smtClean="0">
                <a:solidFill>
                  <a:srgbClr val="FFFF00"/>
                </a:solidFill>
              </a:rPr>
              <a:t>, ces trois types d'images étant trouvé dans la plupart des embranchements pouvant former des images. </a:t>
            </a:r>
          </a:p>
          <a:p>
            <a:endParaRPr lang="fr-FR" dirty="0" smtClean="0">
              <a:solidFill>
                <a:srgbClr val="FFFF00"/>
              </a:solidFill>
            </a:endParaRPr>
          </a:p>
          <a:p>
            <a:pPr>
              <a:buNone/>
            </a:pPr>
            <a:endParaRPr lang="fr-FR" dirty="0" smtClean="0">
              <a:solidFill>
                <a:srgbClr val="FFFF00"/>
              </a:solidFill>
            </a:endParaRPr>
          </a:p>
          <a:p>
            <a:pPr>
              <a:buNone/>
            </a:pPr>
            <a:endParaRPr lang="fr-FR" dirty="0" smtClean="0">
              <a:solidFill>
                <a:srgbClr val="FFFF00"/>
              </a:solidFill>
            </a:endParaRPr>
          </a:p>
          <a:p>
            <a:pPr>
              <a:buNone/>
            </a:pPr>
            <a:endParaRPr lang="fr-FR" dirty="0" smtClean="0">
              <a:solidFill>
                <a:srgbClr val="FFFF00"/>
              </a:solidFill>
            </a:endParaRPr>
          </a:p>
          <a:p>
            <a:pPr>
              <a:buNone/>
            </a:pPr>
            <a:endParaRPr lang="fr-FR" dirty="0" smtClean="0">
              <a:solidFill>
                <a:srgbClr val="FFFF00"/>
              </a:solidFill>
            </a:endParaRPr>
          </a:p>
          <a:p>
            <a:pPr>
              <a:buNone/>
            </a:pPr>
            <a:endParaRPr lang="fr-FR" dirty="0" smtClean="0">
              <a:solidFill>
                <a:srgbClr val="FFFF00"/>
              </a:solidFill>
            </a:endParaRPr>
          </a:p>
          <a:p>
            <a:endParaRPr lang="fr-FR" dirty="0"/>
          </a:p>
        </p:txBody>
      </p:sp>
      <p:pic>
        <p:nvPicPr>
          <p:cNvPr id="4" name="Image 3" descr="http://upload.wikimedia.org/wikipedia/commons/thumb/a/a3/Pinhole_eye.svg/120px-Pinhole_eye.svg.png">
            <a:hlinkClick r:id="rId3"/>
          </p:cNvPr>
          <p:cNvPicPr/>
          <p:nvPr/>
        </p:nvPicPr>
        <p:blipFill>
          <a:blip r:embed="rId4" cstate="print"/>
          <a:srcRect/>
          <a:stretch>
            <a:fillRect/>
          </a:stretch>
        </p:blipFill>
        <p:spPr bwMode="auto">
          <a:xfrm>
            <a:off x="1071538" y="3500438"/>
            <a:ext cx="1143000" cy="1651000"/>
          </a:xfrm>
          <a:prstGeom prst="rect">
            <a:avLst/>
          </a:prstGeom>
          <a:noFill/>
          <a:ln w="9525">
            <a:noFill/>
            <a:miter lim="800000"/>
            <a:headEnd/>
            <a:tailEnd/>
          </a:ln>
        </p:spPr>
      </p:pic>
      <p:pic>
        <p:nvPicPr>
          <p:cNvPr id="5" name="Image 4" descr="http://upload.wikimedia.org/wikipedia/commons/thumb/8/82/Spherical_lens_eye.svg/120px-Spherical_lens_eye.svg.png">
            <a:hlinkClick r:id="rId5"/>
          </p:cNvPr>
          <p:cNvPicPr/>
          <p:nvPr/>
        </p:nvPicPr>
        <p:blipFill>
          <a:blip r:embed="rId6" cstate="print"/>
          <a:srcRect/>
          <a:stretch>
            <a:fillRect/>
          </a:stretch>
        </p:blipFill>
        <p:spPr bwMode="auto">
          <a:xfrm>
            <a:off x="4143372" y="3571876"/>
            <a:ext cx="1143000" cy="1676400"/>
          </a:xfrm>
          <a:prstGeom prst="rect">
            <a:avLst/>
          </a:prstGeom>
          <a:noFill/>
          <a:ln w="9525">
            <a:noFill/>
            <a:miter lim="800000"/>
            <a:headEnd/>
            <a:tailEnd/>
          </a:ln>
        </p:spPr>
      </p:pic>
      <p:pic>
        <p:nvPicPr>
          <p:cNvPr id="6" name="Image 5" descr="http://upload.wikimedia.org/wikipedia/commons/thumb/3/37/Miror_eye.svg/120px-Miror_eye.svg.png">
            <a:hlinkClick r:id="rId7"/>
          </p:cNvPr>
          <p:cNvPicPr/>
          <p:nvPr/>
        </p:nvPicPr>
        <p:blipFill>
          <a:blip r:embed="rId8" cstate="print"/>
          <a:srcRect/>
          <a:stretch>
            <a:fillRect/>
          </a:stretch>
        </p:blipFill>
        <p:spPr bwMode="auto">
          <a:xfrm>
            <a:off x="6643702" y="3786190"/>
            <a:ext cx="1714512" cy="1570042"/>
          </a:xfrm>
          <a:prstGeom prst="rect">
            <a:avLst/>
          </a:prstGeom>
          <a:noFill/>
          <a:ln w="9525">
            <a:noFill/>
            <a:miter lim="800000"/>
            <a:headEnd/>
            <a:tailEnd/>
          </a:ln>
        </p:spPr>
      </p:pic>
      <p:sp>
        <p:nvSpPr>
          <p:cNvPr id="7" name="Rectangle 6"/>
          <p:cNvSpPr/>
          <p:nvPr/>
        </p:nvSpPr>
        <p:spPr>
          <a:xfrm>
            <a:off x="428596" y="6072206"/>
            <a:ext cx="8429684" cy="400110"/>
          </a:xfrm>
          <a:prstGeom prst="rect">
            <a:avLst/>
          </a:prstGeom>
        </p:spPr>
        <p:txBody>
          <a:bodyPr wrap="square">
            <a:spAutoFit/>
          </a:bodyPr>
          <a:lstStyle/>
          <a:p>
            <a:r>
              <a:rPr lang="fr-FR" sz="2000" dirty="0" smtClean="0">
                <a:solidFill>
                  <a:srgbClr val="FFFF00"/>
                </a:solidFill>
              </a:rPr>
              <a:t>La position et le nombre d'yeux sont très variables selon les espèces. </a:t>
            </a:r>
          </a:p>
        </p:txBody>
      </p:sp>
      <p:sp>
        <p:nvSpPr>
          <p:cNvPr id="8" name="Rectangle 7"/>
          <p:cNvSpPr/>
          <p:nvPr/>
        </p:nvSpPr>
        <p:spPr>
          <a:xfrm>
            <a:off x="571472" y="5500702"/>
            <a:ext cx="2146229" cy="369332"/>
          </a:xfrm>
          <a:prstGeom prst="rect">
            <a:avLst/>
          </a:prstGeom>
        </p:spPr>
        <p:txBody>
          <a:bodyPr wrap="none">
            <a:spAutoFit/>
          </a:bodyPr>
          <a:lstStyle/>
          <a:p>
            <a:r>
              <a:rPr lang="fr-FR" dirty="0" smtClean="0">
                <a:solidFill>
                  <a:schemeClr val="bg1"/>
                </a:solidFill>
              </a:rPr>
              <a:t>Œil en trou d'épingle</a:t>
            </a:r>
            <a:endParaRPr lang="fr-FR" dirty="0">
              <a:solidFill>
                <a:schemeClr val="bg1"/>
              </a:solidFill>
            </a:endParaRPr>
          </a:p>
        </p:txBody>
      </p:sp>
      <p:sp>
        <p:nvSpPr>
          <p:cNvPr id="9" name="Rectangle 8"/>
          <p:cNvSpPr/>
          <p:nvPr/>
        </p:nvSpPr>
        <p:spPr>
          <a:xfrm>
            <a:off x="3500430" y="5500702"/>
            <a:ext cx="2375458" cy="369332"/>
          </a:xfrm>
          <a:prstGeom prst="rect">
            <a:avLst/>
          </a:prstGeom>
        </p:spPr>
        <p:txBody>
          <a:bodyPr wrap="none">
            <a:spAutoFit/>
          </a:bodyPr>
          <a:lstStyle/>
          <a:p>
            <a:r>
              <a:rPr lang="fr-FR" dirty="0" smtClean="0">
                <a:solidFill>
                  <a:schemeClr val="bg1"/>
                </a:solidFill>
              </a:rPr>
              <a:t>Œil à lentille sphérique</a:t>
            </a:r>
            <a:endParaRPr lang="fr-FR" dirty="0">
              <a:solidFill>
                <a:schemeClr val="bg1"/>
              </a:solidFill>
            </a:endParaRPr>
          </a:p>
        </p:txBody>
      </p:sp>
      <p:sp>
        <p:nvSpPr>
          <p:cNvPr id="10" name="Rectangle 9"/>
          <p:cNvSpPr/>
          <p:nvPr/>
        </p:nvSpPr>
        <p:spPr>
          <a:xfrm>
            <a:off x="6929454" y="5500702"/>
            <a:ext cx="1152880" cy="369332"/>
          </a:xfrm>
          <a:prstGeom prst="rect">
            <a:avLst/>
          </a:prstGeom>
        </p:spPr>
        <p:txBody>
          <a:bodyPr wrap="none">
            <a:spAutoFit/>
          </a:bodyPr>
          <a:lstStyle/>
          <a:p>
            <a:r>
              <a:rPr lang="fr-FR" dirty="0" smtClean="0">
                <a:solidFill>
                  <a:schemeClr val="bg1"/>
                </a:solidFill>
              </a:rPr>
              <a:t>Œil-miroir</a:t>
            </a:r>
            <a:endParaRPr lang="fr-FR"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74638"/>
            <a:ext cx="7429552" cy="654032"/>
          </a:xfrm>
        </p:spPr>
        <p:txBody>
          <a:bodyPr>
            <a:normAutofit fontScale="90000"/>
          </a:bodyPr>
          <a:lstStyle/>
          <a:p>
            <a:r>
              <a:rPr lang="fr-FR" dirty="0" smtClean="0">
                <a:solidFill>
                  <a:schemeClr val="bg1"/>
                </a:solidFill>
              </a:rPr>
              <a:t>Perception des couleurs</a:t>
            </a:r>
            <a:endParaRPr lang="fr-FR" dirty="0">
              <a:solidFill>
                <a:schemeClr val="bg1"/>
              </a:solidFill>
            </a:endParaRPr>
          </a:p>
        </p:txBody>
      </p:sp>
      <p:sp>
        <p:nvSpPr>
          <p:cNvPr id="3" name="Espace réservé du contenu 2"/>
          <p:cNvSpPr>
            <a:spLocks noGrp="1"/>
          </p:cNvSpPr>
          <p:nvPr>
            <p:ph idx="1"/>
          </p:nvPr>
        </p:nvSpPr>
        <p:spPr/>
        <p:txBody>
          <a:bodyPr>
            <a:normAutofit fontScale="92500" lnSpcReduction="20000"/>
          </a:bodyPr>
          <a:lstStyle/>
          <a:p>
            <a:r>
              <a:rPr lang="fr-FR" dirty="0" smtClean="0">
                <a:solidFill>
                  <a:srgbClr val="FFFF00"/>
                </a:solidFill>
              </a:rPr>
              <a:t>Certains mammifères comme le chat ou certains rapaces nocturnes sont </a:t>
            </a:r>
            <a:r>
              <a:rPr lang="fr-FR" dirty="0" smtClean="0">
                <a:solidFill>
                  <a:srgbClr val="92D050"/>
                </a:solidFill>
              </a:rPr>
              <a:t>nyctalopes</a:t>
            </a:r>
            <a:r>
              <a:rPr lang="fr-FR" dirty="0" smtClean="0">
                <a:solidFill>
                  <a:srgbClr val="FFFF00"/>
                </a:solidFill>
              </a:rPr>
              <a:t>. </a:t>
            </a:r>
          </a:p>
          <a:p>
            <a:r>
              <a:rPr lang="fr-FR" dirty="0" smtClean="0">
                <a:solidFill>
                  <a:srgbClr val="FFFF00"/>
                </a:solidFill>
              </a:rPr>
              <a:t>La bande spectrale visible varie selon les espèces. Ainsi certains mammifères (rats), oiseaux (oiseaux-mouches, hirondelles, pigeons...), arthropodes (langoustes, abeilles...), reptiles (gecko, tortue...) et poissons (truite...) semblent voir les </a:t>
            </a:r>
            <a:r>
              <a:rPr lang="fr-FR" dirty="0" smtClean="0">
                <a:solidFill>
                  <a:srgbClr val="92D050"/>
                </a:solidFill>
              </a:rPr>
              <a:t>rayons ultraviolets.</a:t>
            </a:r>
          </a:p>
          <a:p>
            <a:r>
              <a:rPr lang="fr-FR" dirty="0" smtClean="0">
                <a:solidFill>
                  <a:srgbClr val="FFFF00"/>
                </a:solidFill>
              </a:rPr>
              <a:t>Certains serpents "voient" dans l'</a:t>
            </a:r>
            <a:r>
              <a:rPr lang="fr-FR" dirty="0" smtClean="0">
                <a:solidFill>
                  <a:srgbClr val="92D050"/>
                </a:solidFill>
              </a:rPr>
              <a:t>infrarouge</a:t>
            </a:r>
            <a:r>
              <a:rPr lang="fr-FR" dirty="0" smtClean="0">
                <a:solidFill>
                  <a:srgbClr val="FFFF00"/>
                </a:solidFill>
              </a:rPr>
              <a:t>  mais grâce à leurs fossettes. La vision des couleurs diffère aussi selon les espèces ou les individus.</a:t>
            </a:r>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TotalTime>
  <Words>2359</Words>
  <Application>Microsoft Office PowerPoint</Application>
  <PresentationFormat>Affichage à l'écran (4:3)</PresentationFormat>
  <Paragraphs>152</Paragraphs>
  <Slides>41</Slides>
  <Notes>22</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Thème Office</vt:lpstr>
      <vt:lpstr>PERFECTIONS &amp; IMPERFECTIONS de la NATURE</vt:lpstr>
      <vt:lpstr>Oeil</vt:lpstr>
      <vt:lpstr>L'évolution de l'œil</vt:lpstr>
      <vt:lpstr>Echelle géologique</vt:lpstr>
      <vt:lpstr>Répartition</vt:lpstr>
      <vt:lpstr>Arbre phylogénique</vt:lpstr>
      <vt:lpstr>Diversité structurale</vt:lpstr>
      <vt:lpstr>Diversité structurale</vt:lpstr>
      <vt:lpstr>Perception des couleurs</vt:lpstr>
      <vt:lpstr>Nombre et position des yeux sur l'animal</vt:lpstr>
      <vt:lpstr>Les méduses</vt:lpstr>
      <vt:lpstr>Les Invertébrés</vt:lpstr>
      <vt:lpstr>Les yeux simples ou camérulaires</vt:lpstr>
      <vt:lpstr>Œil de Nautile</vt:lpstr>
      <vt:lpstr>Les yeux simples ou camérulaires  Œil-miroir</vt:lpstr>
      <vt:lpstr>Yeux de coquille Saint-Jacques</vt:lpstr>
      <vt:lpstr>Les yeux simples ou camérulaires  Œil à lentille sphérique</vt:lpstr>
      <vt:lpstr>Rapace</vt:lpstr>
      <vt:lpstr>Coupe de l‘œil de l'Anableps</vt:lpstr>
      <vt:lpstr>Les arthropodes</vt:lpstr>
      <vt:lpstr>Diapositive 21</vt:lpstr>
      <vt:lpstr>Les vertébrés</vt:lpstr>
      <vt:lpstr>Evolution de l'œil de vertébrés</vt:lpstr>
      <vt:lpstr>Plica semilunaris </vt:lpstr>
      <vt:lpstr>Anatomie de l'œil</vt:lpstr>
      <vt:lpstr>La rétine comporte plusieurs couches de cellules</vt:lpstr>
      <vt:lpstr>Coupe de la rétine d'un œil de vertébré</vt:lpstr>
      <vt:lpstr>Les photorécepteurs :  Les cônes et les bâtonnets</vt:lpstr>
      <vt:lpstr>Fovéa </vt:lpstr>
      <vt:lpstr>Le point aveugle</vt:lpstr>
      <vt:lpstr>Œil de céphalopode</vt:lpstr>
      <vt:lpstr>Œil de poulpe</vt:lpstr>
      <vt:lpstr>Œil de poisson</vt:lpstr>
      <vt:lpstr>L'homme</vt:lpstr>
      <vt:lpstr>Le taureau</vt:lpstr>
      <vt:lpstr>La mouette</vt:lpstr>
      <vt:lpstr>La grenouille</vt:lpstr>
      <vt:lpstr>L'escargot</vt:lpstr>
      <vt:lpstr>L'abeille</vt:lpstr>
      <vt:lpstr>Le grillon</vt:lpstr>
      <vt:lpstr>Le rotifère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carion</dc:creator>
  <cp:lastModifiedBy>carion</cp:lastModifiedBy>
  <cp:revision>136</cp:revision>
  <dcterms:created xsi:type="dcterms:W3CDTF">2010-03-17T21:04:12Z</dcterms:created>
  <dcterms:modified xsi:type="dcterms:W3CDTF">2010-03-28T16:20:23Z</dcterms:modified>
</cp:coreProperties>
</file>